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60" r:id="rId3"/>
    <p:sldId id="257" r:id="rId4"/>
    <p:sldId id="258" r:id="rId5"/>
    <p:sldId id="259" r:id="rId6"/>
    <p:sldId id="261" r:id="rId7"/>
    <p:sldId id="265" r:id="rId8"/>
    <p:sldId id="266" r:id="rId9"/>
    <p:sldId id="262" r:id="rId10"/>
    <p:sldId id="268" r:id="rId11"/>
    <p:sldId id="267" r:id="rId12"/>
    <p:sldId id="269" r:id="rId13"/>
    <p:sldId id="270" r:id="rId14"/>
    <p:sldId id="271" r:id="rId15"/>
    <p:sldId id="272" r:id="rId16"/>
    <p:sldId id="273" r:id="rId17"/>
    <p:sldId id="274" r:id="rId18"/>
    <p:sldId id="263"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82482" autoAdjust="0"/>
  </p:normalViewPr>
  <p:slideViewPr>
    <p:cSldViewPr>
      <p:cViewPr varScale="1">
        <p:scale>
          <a:sx n="83" d="100"/>
          <a:sy n="83" d="100"/>
        </p:scale>
        <p:origin x="1973" y="8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5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1DC1746-76DD-461A-8209-4C75430ADBA3}"/>
              </a:ext>
            </a:extLst>
          </p:cNvPr>
          <p:cNvGrpSpPr>
            <a:grpSpLocks/>
          </p:cNvGrpSpPr>
          <p:nvPr/>
        </p:nvGrpSpPr>
        <p:grpSpPr bwMode="auto">
          <a:xfrm>
            <a:off x="3800475" y="1789113"/>
            <a:ext cx="5340350" cy="5056187"/>
            <a:chOff x="2394" y="1127"/>
            <a:chExt cx="3364" cy="3185"/>
          </a:xfrm>
        </p:grpSpPr>
        <p:sp>
          <p:nvSpPr>
            <p:cNvPr id="5" name="Rectangle 3">
              <a:extLst>
                <a:ext uri="{FF2B5EF4-FFF2-40B4-BE49-F238E27FC236}">
                  <a16:creationId xmlns:a16="http://schemas.microsoft.com/office/drawing/2014/main" id="{EBAA0699-ACD6-4F67-99D9-9835AA7C28C7}"/>
                </a:ext>
              </a:extLst>
            </p:cNvPr>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 name="Oval 4">
              <a:extLst>
                <a:ext uri="{FF2B5EF4-FFF2-40B4-BE49-F238E27FC236}">
                  <a16:creationId xmlns:a16="http://schemas.microsoft.com/office/drawing/2014/main" id="{2355EB2C-3F1E-4912-9362-D97D276CC811}"/>
                </a:ext>
              </a:extLst>
            </p:cNvPr>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 name="Rectangle 5">
              <a:extLst>
                <a:ext uri="{FF2B5EF4-FFF2-40B4-BE49-F238E27FC236}">
                  <a16:creationId xmlns:a16="http://schemas.microsoft.com/office/drawing/2014/main" id="{29ED0310-C15D-407E-82E1-6289E89B501D}"/>
                </a:ext>
              </a:extLst>
            </p:cNvPr>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 name="Freeform 6">
              <a:extLst>
                <a:ext uri="{FF2B5EF4-FFF2-40B4-BE49-F238E27FC236}">
                  <a16:creationId xmlns:a16="http://schemas.microsoft.com/office/drawing/2014/main" id="{95AFCB7F-3C24-4481-B19D-0398E47319C2}"/>
                </a:ext>
              </a:extLst>
            </p:cNvPr>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 name="Rectangle 7">
              <a:extLst>
                <a:ext uri="{FF2B5EF4-FFF2-40B4-BE49-F238E27FC236}">
                  <a16:creationId xmlns:a16="http://schemas.microsoft.com/office/drawing/2014/main" id="{C5B60284-C66D-4970-99AB-BD2F2AC3819C}"/>
                </a:ext>
              </a:extLst>
            </p:cNvPr>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 name="Rectangle 8">
              <a:extLst>
                <a:ext uri="{FF2B5EF4-FFF2-40B4-BE49-F238E27FC236}">
                  <a16:creationId xmlns:a16="http://schemas.microsoft.com/office/drawing/2014/main" id="{BD56F758-06C1-4F77-8A4C-D0E8D6C9D96F}"/>
                </a:ext>
              </a:extLst>
            </p:cNvPr>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 name="Rectangle 9">
              <a:extLst>
                <a:ext uri="{FF2B5EF4-FFF2-40B4-BE49-F238E27FC236}">
                  <a16:creationId xmlns:a16="http://schemas.microsoft.com/office/drawing/2014/main" id="{AF9DAA24-1B71-4486-AD53-371DB5921B43}"/>
                </a:ext>
              </a:extLst>
            </p:cNvPr>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 name="Rectangle 10">
              <a:extLst>
                <a:ext uri="{FF2B5EF4-FFF2-40B4-BE49-F238E27FC236}">
                  <a16:creationId xmlns:a16="http://schemas.microsoft.com/office/drawing/2014/main" id="{A97B0854-5749-4994-9C46-B865859F812E}"/>
                </a:ext>
              </a:extLst>
            </p:cNvPr>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 name="Rectangle 11">
              <a:extLst>
                <a:ext uri="{FF2B5EF4-FFF2-40B4-BE49-F238E27FC236}">
                  <a16:creationId xmlns:a16="http://schemas.microsoft.com/office/drawing/2014/main" id="{302C0F6F-59FD-40A6-BBA5-3AA184EB5580}"/>
                </a:ext>
              </a:extLst>
            </p:cNvPr>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 name="Freeform 12">
              <a:extLst>
                <a:ext uri="{FF2B5EF4-FFF2-40B4-BE49-F238E27FC236}">
                  <a16:creationId xmlns:a16="http://schemas.microsoft.com/office/drawing/2014/main" id="{8C294436-9813-48F7-94F7-6431AC044B02}"/>
                </a:ext>
              </a:extLst>
            </p:cNvPr>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5" name="Freeform 13">
              <a:extLst>
                <a:ext uri="{FF2B5EF4-FFF2-40B4-BE49-F238E27FC236}">
                  <a16:creationId xmlns:a16="http://schemas.microsoft.com/office/drawing/2014/main" id="{AD0434A4-B645-46DA-B2C8-61A102A72F95}"/>
                </a:ext>
              </a:extLst>
            </p:cNvPr>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6" name="Freeform 14">
              <a:extLst>
                <a:ext uri="{FF2B5EF4-FFF2-40B4-BE49-F238E27FC236}">
                  <a16:creationId xmlns:a16="http://schemas.microsoft.com/office/drawing/2014/main" id="{0A71F838-B4F0-4B95-91DB-7C895CF276BF}"/>
                </a:ext>
              </a:extLst>
            </p:cNvPr>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7" name="Freeform 15">
              <a:extLst>
                <a:ext uri="{FF2B5EF4-FFF2-40B4-BE49-F238E27FC236}">
                  <a16:creationId xmlns:a16="http://schemas.microsoft.com/office/drawing/2014/main" id="{5B6B6718-7C99-4E91-B0A6-C08BBC72A7CB}"/>
                </a:ext>
              </a:extLst>
            </p:cNvPr>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8" name="Freeform 16">
              <a:extLst>
                <a:ext uri="{FF2B5EF4-FFF2-40B4-BE49-F238E27FC236}">
                  <a16:creationId xmlns:a16="http://schemas.microsoft.com/office/drawing/2014/main" id="{52D6D15B-12DD-4215-A399-D39FF20150BB}"/>
                </a:ext>
              </a:extLst>
            </p:cNvPr>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9" name="Freeform 17">
              <a:extLst>
                <a:ext uri="{FF2B5EF4-FFF2-40B4-BE49-F238E27FC236}">
                  <a16:creationId xmlns:a16="http://schemas.microsoft.com/office/drawing/2014/main" id="{A6ACD16B-C7EB-4336-95DA-F082F3FBEFA5}"/>
                </a:ext>
              </a:extLst>
            </p:cNvPr>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0" name="Freeform 18">
              <a:extLst>
                <a:ext uri="{FF2B5EF4-FFF2-40B4-BE49-F238E27FC236}">
                  <a16:creationId xmlns:a16="http://schemas.microsoft.com/office/drawing/2014/main" id="{8173DEED-F2CC-41FD-833D-5960EDD88C9E}"/>
                </a:ext>
              </a:extLst>
            </p:cNvPr>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1" name="Freeform 19">
              <a:extLst>
                <a:ext uri="{FF2B5EF4-FFF2-40B4-BE49-F238E27FC236}">
                  <a16:creationId xmlns:a16="http://schemas.microsoft.com/office/drawing/2014/main" id="{9415EA48-006D-42C7-9073-C6A6EE9DBAA1}"/>
                </a:ext>
              </a:extLst>
            </p:cNvPr>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2" name="Freeform 20">
              <a:extLst>
                <a:ext uri="{FF2B5EF4-FFF2-40B4-BE49-F238E27FC236}">
                  <a16:creationId xmlns:a16="http://schemas.microsoft.com/office/drawing/2014/main" id="{884D5B93-80D9-420B-9CE4-5EFE374DBA85}"/>
                </a:ext>
              </a:extLst>
            </p:cNvPr>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3" name="Freeform 21">
              <a:extLst>
                <a:ext uri="{FF2B5EF4-FFF2-40B4-BE49-F238E27FC236}">
                  <a16:creationId xmlns:a16="http://schemas.microsoft.com/office/drawing/2014/main" id="{55A55920-4067-4AF6-BF5F-85D58C083F8A}"/>
                </a:ext>
              </a:extLst>
            </p:cNvPr>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4" name="Freeform 22">
              <a:extLst>
                <a:ext uri="{FF2B5EF4-FFF2-40B4-BE49-F238E27FC236}">
                  <a16:creationId xmlns:a16="http://schemas.microsoft.com/office/drawing/2014/main" id="{DAA11709-9525-40E0-BD13-7A223FA7108D}"/>
                </a:ext>
              </a:extLst>
            </p:cNvPr>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5" name="Freeform 23">
              <a:extLst>
                <a:ext uri="{FF2B5EF4-FFF2-40B4-BE49-F238E27FC236}">
                  <a16:creationId xmlns:a16="http://schemas.microsoft.com/office/drawing/2014/main" id="{E6041E07-CF20-41C0-A4F9-987BFD1AAF11}"/>
                </a:ext>
              </a:extLst>
            </p:cNvPr>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6" name="Freeform 24">
              <a:extLst>
                <a:ext uri="{FF2B5EF4-FFF2-40B4-BE49-F238E27FC236}">
                  <a16:creationId xmlns:a16="http://schemas.microsoft.com/office/drawing/2014/main" id="{9205B9DA-799E-4ED0-968B-60C3B930BC81}"/>
                </a:ext>
              </a:extLst>
            </p:cNvPr>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7" name="Freeform 25">
              <a:extLst>
                <a:ext uri="{FF2B5EF4-FFF2-40B4-BE49-F238E27FC236}">
                  <a16:creationId xmlns:a16="http://schemas.microsoft.com/office/drawing/2014/main" id="{3BC7EB19-330A-4950-A170-3B2871240B39}"/>
                </a:ext>
              </a:extLst>
            </p:cNvPr>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 name="Freeform 26">
              <a:extLst>
                <a:ext uri="{FF2B5EF4-FFF2-40B4-BE49-F238E27FC236}">
                  <a16:creationId xmlns:a16="http://schemas.microsoft.com/office/drawing/2014/main" id="{5865275D-33AF-41C9-BFBF-7B3F01CC1E08}"/>
                </a:ext>
              </a:extLst>
            </p:cNvPr>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9" name="Oval 27">
              <a:extLst>
                <a:ext uri="{FF2B5EF4-FFF2-40B4-BE49-F238E27FC236}">
                  <a16:creationId xmlns:a16="http://schemas.microsoft.com/office/drawing/2014/main" id="{9566538B-9F5B-4C97-8483-871CB8736211}"/>
                </a:ext>
              </a:extLst>
            </p:cNvPr>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0" name="Oval 28">
              <a:extLst>
                <a:ext uri="{FF2B5EF4-FFF2-40B4-BE49-F238E27FC236}">
                  <a16:creationId xmlns:a16="http://schemas.microsoft.com/office/drawing/2014/main" id="{184EF651-FCFD-4BCF-8C65-A27F49AE4411}"/>
                </a:ext>
              </a:extLst>
            </p:cNvPr>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1" name="Oval 29">
              <a:extLst>
                <a:ext uri="{FF2B5EF4-FFF2-40B4-BE49-F238E27FC236}">
                  <a16:creationId xmlns:a16="http://schemas.microsoft.com/office/drawing/2014/main" id="{3531DC8D-628F-4C32-88FE-F558B5727472}"/>
                </a:ext>
              </a:extLst>
            </p:cNvPr>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2" name="Freeform 30">
              <a:extLst>
                <a:ext uri="{FF2B5EF4-FFF2-40B4-BE49-F238E27FC236}">
                  <a16:creationId xmlns:a16="http://schemas.microsoft.com/office/drawing/2014/main" id="{C8BCAB3D-06A2-43AB-947B-9BC0B37C72F3}"/>
                </a:ext>
              </a:extLst>
            </p:cNvPr>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3" name="Freeform 31">
              <a:extLst>
                <a:ext uri="{FF2B5EF4-FFF2-40B4-BE49-F238E27FC236}">
                  <a16:creationId xmlns:a16="http://schemas.microsoft.com/office/drawing/2014/main" id="{D60FDAAC-F092-4320-8123-200626BA8D46}"/>
                </a:ext>
              </a:extLst>
            </p:cNvPr>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4" name="Rectangle 32">
              <a:extLst>
                <a:ext uri="{FF2B5EF4-FFF2-40B4-BE49-F238E27FC236}">
                  <a16:creationId xmlns:a16="http://schemas.microsoft.com/office/drawing/2014/main" id="{1D79C562-71E9-4F67-967D-A1D528E8F073}"/>
                </a:ext>
              </a:extLst>
            </p:cNvPr>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5" name="Rectangle 33">
              <a:extLst>
                <a:ext uri="{FF2B5EF4-FFF2-40B4-BE49-F238E27FC236}">
                  <a16:creationId xmlns:a16="http://schemas.microsoft.com/office/drawing/2014/main" id="{561BAF27-49CA-400C-95C0-A8FB6346E100}"/>
                </a:ext>
              </a:extLst>
            </p:cNvPr>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6" name="AutoShape 34">
              <a:extLst>
                <a:ext uri="{FF2B5EF4-FFF2-40B4-BE49-F238E27FC236}">
                  <a16:creationId xmlns:a16="http://schemas.microsoft.com/office/drawing/2014/main" id="{48A0D41A-374B-481E-8414-3D323F71F7EA}"/>
                </a:ext>
              </a:extLst>
            </p:cNvPr>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7" name="Freeform 35">
              <a:extLst>
                <a:ext uri="{FF2B5EF4-FFF2-40B4-BE49-F238E27FC236}">
                  <a16:creationId xmlns:a16="http://schemas.microsoft.com/office/drawing/2014/main" id="{A616E303-37AB-49AC-AE44-F086CC40AA18}"/>
                </a:ext>
              </a:extLst>
            </p:cNvPr>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8" name="Freeform 36">
              <a:extLst>
                <a:ext uri="{FF2B5EF4-FFF2-40B4-BE49-F238E27FC236}">
                  <a16:creationId xmlns:a16="http://schemas.microsoft.com/office/drawing/2014/main" id="{FEE5AC4F-B720-41B6-A398-6262782A5146}"/>
                </a:ext>
              </a:extLst>
            </p:cNvPr>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29735" name="Rectangle 39">
            <a:extLst>
              <a:ext uri="{FF2B5EF4-FFF2-40B4-BE49-F238E27FC236}">
                <a16:creationId xmlns:a16="http://schemas.microsoft.com/office/drawing/2014/main" id="{3F02FF72-1A5A-4FD6-BF2D-094F5ADFEAAB}"/>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9736" name="Rectangle 40">
            <a:extLst>
              <a:ext uri="{FF2B5EF4-FFF2-40B4-BE49-F238E27FC236}">
                <a16:creationId xmlns:a16="http://schemas.microsoft.com/office/drawing/2014/main" id="{562F6549-E209-4C19-910B-162E9AB75C8E}"/>
              </a:ext>
            </a:extLst>
          </p:cNvPr>
          <p:cNvSpPr>
            <a:spLocks noGrp="1" noChangeArrowheads="1"/>
          </p:cNvSpPr>
          <p:nvPr>
            <p:ph type="ctrTitle"/>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
        <p:nvSpPr>
          <p:cNvPr id="39" name="Rectangle 37">
            <a:extLst>
              <a:ext uri="{FF2B5EF4-FFF2-40B4-BE49-F238E27FC236}">
                <a16:creationId xmlns:a16="http://schemas.microsoft.com/office/drawing/2014/main" id="{04CE87FF-A018-45EC-807A-EDB3EF44B809}"/>
              </a:ext>
            </a:extLst>
          </p:cNvPr>
          <p:cNvSpPr>
            <a:spLocks noGrp="1" noChangeArrowheads="1"/>
          </p:cNvSpPr>
          <p:nvPr>
            <p:ph type="dt" sz="half" idx="10"/>
          </p:nvPr>
        </p:nvSpPr>
        <p:spPr/>
        <p:txBody>
          <a:bodyPr/>
          <a:lstStyle>
            <a:lvl1pPr>
              <a:defRPr/>
            </a:lvl1pPr>
          </a:lstStyle>
          <a:p>
            <a:pPr>
              <a:defRPr/>
            </a:pPr>
            <a:endParaRPr lang="en-US" altLang="en-US"/>
          </a:p>
        </p:txBody>
      </p:sp>
      <p:sp>
        <p:nvSpPr>
          <p:cNvPr id="40" name="Rectangle 38">
            <a:extLst>
              <a:ext uri="{FF2B5EF4-FFF2-40B4-BE49-F238E27FC236}">
                <a16:creationId xmlns:a16="http://schemas.microsoft.com/office/drawing/2014/main" id="{7362293E-A5BF-40B2-8937-97B8F884D2CA}"/>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41" name="Rectangle 41">
            <a:extLst>
              <a:ext uri="{FF2B5EF4-FFF2-40B4-BE49-F238E27FC236}">
                <a16:creationId xmlns:a16="http://schemas.microsoft.com/office/drawing/2014/main" id="{04FFD77A-6269-4AC3-934C-12B13432C158}"/>
              </a:ext>
            </a:extLst>
          </p:cNvPr>
          <p:cNvSpPr>
            <a:spLocks noGrp="1" noChangeArrowheads="1"/>
          </p:cNvSpPr>
          <p:nvPr>
            <p:ph type="sldNum" sz="quarter" idx="12"/>
          </p:nvPr>
        </p:nvSpPr>
        <p:spPr/>
        <p:txBody>
          <a:bodyPr/>
          <a:lstStyle>
            <a:lvl1pPr>
              <a:defRPr smtClean="0"/>
            </a:lvl1pPr>
          </a:lstStyle>
          <a:p>
            <a:pPr>
              <a:defRPr/>
            </a:pPr>
            <a:fld id="{88EBB391-F229-4071-8969-08A31E390E81}" type="slidenum">
              <a:rPr lang="en-US" altLang="en-US"/>
              <a:pPr>
                <a:defRPr/>
              </a:pPr>
              <a:t>‹#›</a:t>
            </a:fld>
            <a:endParaRPr lang="en-US" altLang="en-US"/>
          </a:p>
        </p:txBody>
      </p:sp>
    </p:spTree>
    <p:extLst>
      <p:ext uri="{BB962C8B-B14F-4D97-AF65-F5344CB8AC3E}">
        <p14:creationId xmlns:p14="http://schemas.microsoft.com/office/powerpoint/2010/main" val="910777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7ED83-0E6E-476E-AAE0-58008947F4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68002F-4CF3-4BE8-840B-1974BA5A2F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a:extLst>
              <a:ext uri="{FF2B5EF4-FFF2-40B4-BE49-F238E27FC236}">
                <a16:creationId xmlns:a16="http://schemas.microsoft.com/office/drawing/2014/main" id="{1CC3ACA4-88C6-403D-8E8E-8D26375D201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0">
            <a:extLst>
              <a:ext uri="{FF2B5EF4-FFF2-40B4-BE49-F238E27FC236}">
                <a16:creationId xmlns:a16="http://schemas.microsoft.com/office/drawing/2014/main" id="{0BC5CEEC-3F45-4B55-9018-74397D9D9B9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1">
            <a:extLst>
              <a:ext uri="{FF2B5EF4-FFF2-40B4-BE49-F238E27FC236}">
                <a16:creationId xmlns:a16="http://schemas.microsoft.com/office/drawing/2014/main" id="{6CCFC785-1513-48A2-8C66-6B83208521B3}"/>
              </a:ext>
            </a:extLst>
          </p:cNvPr>
          <p:cNvSpPr>
            <a:spLocks noGrp="1" noChangeArrowheads="1"/>
          </p:cNvSpPr>
          <p:nvPr>
            <p:ph type="sldNum" sz="quarter" idx="12"/>
          </p:nvPr>
        </p:nvSpPr>
        <p:spPr>
          <a:ln/>
        </p:spPr>
        <p:txBody>
          <a:bodyPr/>
          <a:lstStyle>
            <a:lvl1pPr>
              <a:defRPr/>
            </a:lvl1pPr>
          </a:lstStyle>
          <a:p>
            <a:pPr>
              <a:defRPr/>
            </a:pPr>
            <a:fld id="{08C103DE-FE7A-4E67-9A88-2DFF194BDF6F}" type="slidenum">
              <a:rPr lang="en-US" altLang="en-US"/>
              <a:pPr>
                <a:defRPr/>
              </a:pPr>
              <a:t>‹#›</a:t>
            </a:fld>
            <a:endParaRPr lang="en-US" altLang="en-US"/>
          </a:p>
        </p:txBody>
      </p:sp>
    </p:spTree>
    <p:extLst>
      <p:ext uri="{BB962C8B-B14F-4D97-AF65-F5344CB8AC3E}">
        <p14:creationId xmlns:p14="http://schemas.microsoft.com/office/powerpoint/2010/main" val="3491343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05A559-88D8-4F2D-B452-D90144A28CA0}"/>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E997D6-7B2C-40DA-AAB4-F31A80A83346}"/>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a:extLst>
              <a:ext uri="{FF2B5EF4-FFF2-40B4-BE49-F238E27FC236}">
                <a16:creationId xmlns:a16="http://schemas.microsoft.com/office/drawing/2014/main" id="{329C6E89-7816-4747-B679-61E45C58C5A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0">
            <a:extLst>
              <a:ext uri="{FF2B5EF4-FFF2-40B4-BE49-F238E27FC236}">
                <a16:creationId xmlns:a16="http://schemas.microsoft.com/office/drawing/2014/main" id="{171DC542-ACF3-4079-8709-648D0A7E95C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1">
            <a:extLst>
              <a:ext uri="{FF2B5EF4-FFF2-40B4-BE49-F238E27FC236}">
                <a16:creationId xmlns:a16="http://schemas.microsoft.com/office/drawing/2014/main" id="{0D155DC6-BAE5-4268-8567-01BCED567F27}"/>
              </a:ext>
            </a:extLst>
          </p:cNvPr>
          <p:cNvSpPr>
            <a:spLocks noGrp="1" noChangeArrowheads="1"/>
          </p:cNvSpPr>
          <p:nvPr>
            <p:ph type="sldNum" sz="quarter" idx="12"/>
          </p:nvPr>
        </p:nvSpPr>
        <p:spPr>
          <a:ln/>
        </p:spPr>
        <p:txBody>
          <a:bodyPr/>
          <a:lstStyle>
            <a:lvl1pPr>
              <a:defRPr/>
            </a:lvl1pPr>
          </a:lstStyle>
          <a:p>
            <a:pPr>
              <a:defRPr/>
            </a:pPr>
            <a:fld id="{D60514B1-A66E-44C1-915C-6B9DF94A979C}" type="slidenum">
              <a:rPr lang="en-US" altLang="en-US"/>
              <a:pPr>
                <a:defRPr/>
              </a:pPr>
              <a:t>‹#›</a:t>
            </a:fld>
            <a:endParaRPr lang="en-US" altLang="en-US"/>
          </a:p>
        </p:txBody>
      </p:sp>
    </p:spTree>
    <p:extLst>
      <p:ext uri="{BB962C8B-B14F-4D97-AF65-F5344CB8AC3E}">
        <p14:creationId xmlns:p14="http://schemas.microsoft.com/office/powerpoint/2010/main" val="1749909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6CC49-FED5-435F-996E-4594ABBACA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1C7148-6C2B-4DD1-AC41-2D1180142D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a:extLst>
              <a:ext uri="{FF2B5EF4-FFF2-40B4-BE49-F238E27FC236}">
                <a16:creationId xmlns:a16="http://schemas.microsoft.com/office/drawing/2014/main" id="{85155AAB-2193-4520-906D-77D19A11BCE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0">
            <a:extLst>
              <a:ext uri="{FF2B5EF4-FFF2-40B4-BE49-F238E27FC236}">
                <a16:creationId xmlns:a16="http://schemas.microsoft.com/office/drawing/2014/main" id="{9FA278CC-E5E6-4B71-91D5-E43C69C53CC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1">
            <a:extLst>
              <a:ext uri="{FF2B5EF4-FFF2-40B4-BE49-F238E27FC236}">
                <a16:creationId xmlns:a16="http://schemas.microsoft.com/office/drawing/2014/main" id="{98A4B832-B79E-49B2-B884-738DE9AD8B1C}"/>
              </a:ext>
            </a:extLst>
          </p:cNvPr>
          <p:cNvSpPr>
            <a:spLocks noGrp="1" noChangeArrowheads="1"/>
          </p:cNvSpPr>
          <p:nvPr>
            <p:ph type="sldNum" sz="quarter" idx="12"/>
          </p:nvPr>
        </p:nvSpPr>
        <p:spPr>
          <a:ln/>
        </p:spPr>
        <p:txBody>
          <a:bodyPr/>
          <a:lstStyle>
            <a:lvl1pPr>
              <a:defRPr/>
            </a:lvl1pPr>
          </a:lstStyle>
          <a:p>
            <a:pPr>
              <a:defRPr/>
            </a:pPr>
            <a:fld id="{FB73B8C4-7018-400D-8694-0135B47E05B2}" type="slidenum">
              <a:rPr lang="en-US" altLang="en-US"/>
              <a:pPr>
                <a:defRPr/>
              </a:pPr>
              <a:t>‹#›</a:t>
            </a:fld>
            <a:endParaRPr lang="en-US" altLang="en-US"/>
          </a:p>
        </p:txBody>
      </p:sp>
    </p:spTree>
    <p:extLst>
      <p:ext uri="{BB962C8B-B14F-4D97-AF65-F5344CB8AC3E}">
        <p14:creationId xmlns:p14="http://schemas.microsoft.com/office/powerpoint/2010/main" val="878430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AB7C6-6172-4F5E-AA53-4BCB66DD742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1653A1-DC68-4C87-8115-35BBB047345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9">
            <a:extLst>
              <a:ext uri="{FF2B5EF4-FFF2-40B4-BE49-F238E27FC236}">
                <a16:creationId xmlns:a16="http://schemas.microsoft.com/office/drawing/2014/main" id="{3F1C6BFD-0DCC-419C-9ACF-B3EE4757E8B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0">
            <a:extLst>
              <a:ext uri="{FF2B5EF4-FFF2-40B4-BE49-F238E27FC236}">
                <a16:creationId xmlns:a16="http://schemas.microsoft.com/office/drawing/2014/main" id="{7A2D8640-DA20-4B87-B343-B4D1AC2EDA5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1">
            <a:extLst>
              <a:ext uri="{FF2B5EF4-FFF2-40B4-BE49-F238E27FC236}">
                <a16:creationId xmlns:a16="http://schemas.microsoft.com/office/drawing/2014/main" id="{8E44BC74-D5D6-435F-A6B9-A3D3DE37C639}"/>
              </a:ext>
            </a:extLst>
          </p:cNvPr>
          <p:cNvSpPr>
            <a:spLocks noGrp="1" noChangeArrowheads="1"/>
          </p:cNvSpPr>
          <p:nvPr>
            <p:ph type="sldNum" sz="quarter" idx="12"/>
          </p:nvPr>
        </p:nvSpPr>
        <p:spPr>
          <a:ln/>
        </p:spPr>
        <p:txBody>
          <a:bodyPr/>
          <a:lstStyle>
            <a:lvl1pPr>
              <a:defRPr/>
            </a:lvl1pPr>
          </a:lstStyle>
          <a:p>
            <a:pPr>
              <a:defRPr/>
            </a:pPr>
            <a:fld id="{E13682A1-A3C4-4A65-B9B2-69CE22CF5ADF}" type="slidenum">
              <a:rPr lang="en-US" altLang="en-US"/>
              <a:pPr>
                <a:defRPr/>
              </a:pPr>
              <a:t>‹#›</a:t>
            </a:fld>
            <a:endParaRPr lang="en-US" altLang="en-US"/>
          </a:p>
        </p:txBody>
      </p:sp>
    </p:spTree>
    <p:extLst>
      <p:ext uri="{BB962C8B-B14F-4D97-AF65-F5344CB8AC3E}">
        <p14:creationId xmlns:p14="http://schemas.microsoft.com/office/powerpoint/2010/main" val="3628688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55A9-A114-4A7A-A014-876BE21A48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D1D684-19DE-4A5C-8D67-7AEFD86EB631}"/>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4FEBDA-68FB-4D51-A3C5-FCACC18C8821}"/>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9">
            <a:extLst>
              <a:ext uri="{FF2B5EF4-FFF2-40B4-BE49-F238E27FC236}">
                <a16:creationId xmlns:a16="http://schemas.microsoft.com/office/drawing/2014/main" id="{38965E0F-70ED-4D2A-A193-F84153C1E7E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0">
            <a:extLst>
              <a:ext uri="{FF2B5EF4-FFF2-40B4-BE49-F238E27FC236}">
                <a16:creationId xmlns:a16="http://schemas.microsoft.com/office/drawing/2014/main" id="{8FEE7B30-27A6-437D-BF79-710AE88BB1A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1">
            <a:extLst>
              <a:ext uri="{FF2B5EF4-FFF2-40B4-BE49-F238E27FC236}">
                <a16:creationId xmlns:a16="http://schemas.microsoft.com/office/drawing/2014/main" id="{BF0532FF-EB68-48BF-87F4-A244251E9833}"/>
              </a:ext>
            </a:extLst>
          </p:cNvPr>
          <p:cNvSpPr>
            <a:spLocks noGrp="1" noChangeArrowheads="1"/>
          </p:cNvSpPr>
          <p:nvPr>
            <p:ph type="sldNum" sz="quarter" idx="12"/>
          </p:nvPr>
        </p:nvSpPr>
        <p:spPr>
          <a:ln/>
        </p:spPr>
        <p:txBody>
          <a:bodyPr/>
          <a:lstStyle>
            <a:lvl1pPr>
              <a:defRPr/>
            </a:lvl1pPr>
          </a:lstStyle>
          <a:p>
            <a:pPr>
              <a:defRPr/>
            </a:pPr>
            <a:fld id="{24D8CDD0-6E53-47E2-BA0F-73B1FA91CB6B}" type="slidenum">
              <a:rPr lang="en-US" altLang="en-US"/>
              <a:pPr>
                <a:defRPr/>
              </a:pPr>
              <a:t>‹#›</a:t>
            </a:fld>
            <a:endParaRPr lang="en-US" altLang="en-US"/>
          </a:p>
        </p:txBody>
      </p:sp>
    </p:spTree>
    <p:extLst>
      <p:ext uri="{BB962C8B-B14F-4D97-AF65-F5344CB8AC3E}">
        <p14:creationId xmlns:p14="http://schemas.microsoft.com/office/powerpoint/2010/main" val="4077752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A5266-0DBE-4695-9724-7C85D6085D0E}"/>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6FBBC2-ACF3-491A-8844-17FD83B7A69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FC27F4-F89F-439D-8AA2-C789F3EC3D6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F2B3F8-D68B-4FAD-94AE-064D688251E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D0CFD2-1ED7-424B-9BB5-66C45EAB72B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9">
            <a:extLst>
              <a:ext uri="{FF2B5EF4-FFF2-40B4-BE49-F238E27FC236}">
                <a16:creationId xmlns:a16="http://schemas.microsoft.com/office/drawing/2014/main" id="{DAD5FA71-4C9B-45E6-A6B2-90833FC0701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40">
            <a:extLst>
              <a:ext uri="{FF2B5EF4-FFF2-40B4-BE49-F238E27FC236}">
                <a16:creationId xmlns:a16="http://schemas.microsoft.com/office/drawing/2014/main" id="{7C681AEE-B142-4B7C-B47D-FAF3EAD65F2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41">
            <a:extLst>
              <a:ext uri="{FF2B5EF4-FFF2-40B4-BE49-F238E27FC236}">
                <a16:creationId xmlns:a16="http://schemas.microsoft.com/office/drawing/2014/main" id="{07DFCA7D-6A73-41CC-A0DB-052D2E4B7F4F}"/>
              </a:ext>
            </a:extLst>
          </p:cNvPr>
          <p:cNvSpPr>
            <a:spLocks noGrp="1" noChangeArrowheads="1"/>
          </p:cNvSpPr>
          <p:nvPr>
            <p:ph type="sldNum" sz="quarter" idx="12"/>
          </p:nvPr>
        </p:nvSpPr>
        <p:spPr>
          <a:ln/>
        </p:spPr>
        <p:txBody>
          <a:bodyPr/>
          <a:lstStyle>
            <a:lvl1pPr>
              <a:defRPr/>
            </a:lvl1pPr>
          </a:lstStyle>
          <a:p>
            <a:pPr>
              <a:defRPr/>
            </a:pPr>
            <a:fld id="{69731BBE-5DDD-45D1-B770-9401F0D86C2D}" type="slidenum">
              <a:rPr lang="en-US" altLang="en-US"/>
              <a:pPr>
                <a:defRPr/>
              </a:pPr>
              <a:t>‹#›</a:t>
            </a:fld>
            <a:endParaRPr lang="en-US" altLang="en-US"/>
          </a:p>
        </p:txBody>
      </p:sp>
    </p:spTree>
    <p:extLst>
      <p:ext uri="{BB962C8B-B14F-4D97-AF65-F5344CB8AC3E}">
        <p14:creationId xmlns:p14="http://schemas.microsoft.com/office/powerpoint/2010/main" val="1237737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FEDDB-3513-4195-AD03-66934C29980D}"/>
              </a:ext>
            </a:extLst>
          </p:cNvPr>
          <p:cNvSpPr>
            <a:spLocks noGrp="1"/>
          </p:cNvSpPr>
          <p:nvPr>
            <p:ph type="title"/>
          </p:nvPr>
        </p:nvSpPr>
        <p:spPr/>
        <p:txBody>
          <a:bodyPr/>
          <a:lstStyle/>
          <a:p>
            <a:r>
              <a:rPr lang="en-US"/>
              <a:t>Click to edit Master title style</a:t>
            </a:r>
          </a:p>
        </p:txBody>
      </p:sp>
      <p:sp>
        <p:nvSpPr>
          <p:cNvPr id="3" name="Rectangle 39">
            <a:extLst>
              <a:ext uri="{FF2B5EF4-FFF2-40B4-BE49-F238E27FC236}">
                <a16:creationId xmlns:a16="http://schemas.microsoft.com/office/drawing/2014/main" id="{CDD8B9EB-4A70-4B64-AD0F-F4D2870BB85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40">
            <a:extLst>
              <a:ext uri="{FF2B5EF4-FFF2-40B4-BE49-F238E27FC236}">
                <a16:creationId xmlns:a16="http://schemas.microsoft.com/office/drawing/2014/main" id="{90F61992-C286-4E34-BBA1-709209759EF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41">
            <a:extLst>
              <a:ext uri="{FF2B5EF4-FFF2-40B4-BE49-F238E27FC236}">
                <a16:creationId xmlns:a16="http://schemas.microsoft.com/office/drawing/2014/main" id="{9E3C7D5F-BA65-4698-A103-8BF0D1F83F3F}"/>
              </a:ext>
            </a:extLst>
          </p:cNvPr>
          <p:cNvSpPr>
            <a:spLocks noGrp="1" noChangeArrowheads="1"/>
          </p:cNvSpPr>
          <p:nvPr>
            <p:ph type="sldNum" sz="quarter" idx="12"/>
          </p:nvPr>
        </p:nvSpPr>
        <p:spPr>
          <a:ln/>
        </p:spPr>
        <p:txBody>
          <a:bodyPr/>
          <a:lstStyle>
            <a:lvl1pPr>
              <a:defRPr/>
            </a:lvl1pPr>
          </a:lstStyle>
          <a:p>
            <a:pPr>
              <a:defRPr/>
            </a:pPr>
            <a:fld id="{8596825F-DFA8-4D2C-A4F8-4D8A37F28638}" type="slidenum">
              <a:rPr lang="en-US" altLang="en-US"/>
              <a:pPr>
                <a:defRPr/>
              </a:pPr>
              <a:t>‹#›</a:t>
            </a:fld>
            <a:endParaRPr lang="en-US" altLang="en-US"/>
          </a:p>
        </p:txBody>
      </p:sp>
    </p:spTree>
    <p:extLst>
      <p:ext uri="{BB962C8B-B14F-4D97-AF65-F5344CB8AC3E}">
        <p14:creationId xmlns:p14="http://schemas.microsoft.com/office/powerpoint/2010/main" val="2077034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a:extLst>
              <a:ext uri="{FF2B5EF4-FFF2-40B4-BE49-F238E27FC236}">
                <a16:creationId xmlns:a16="http://schemas.microsoft.com/office/drawing/2014/main" id="{4B52BCB2-7BB4-4751-9DD2-0E008C62978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40">
            <a:extLst>
              <a:ext uri="{FF2B5EF4-FFF2-40B4-BE49-F238E27FC236}">
                <a16:creationId xmlns:a16="http://schemas.microsoft.com/office/drawing/2014/main" id="{32D7D230-A972-438C-AB47-F88815270DA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41">
            <a:extLst>
              <a:ext uri="{FF2B5EF4-FFF2-40B4-BE49-F238E27FC236}">
                <a16:creationId xmlns:a16="http://schemas.microsoft.com/office/drawing/2014/main" id="{F04902CC-64DF-46EB-84D7-47A60204F61D}"/>
              </a:ext>
            </a:extLst>
          </p:cNvPr>
          <p:cNvSpPr>
            <a:spLocks noGrp="1" noChangeArrowheads="1"/>
          </p:cNvSpPr>
          <p:nvPr>
            <p:ph type="sldNum" sz="quarter" idx="12"/>
          </p:nvPr>
        </p:nvSpPr>
        <p:spPr>
          <a:ln/>
        </p:spPr>
        <p:txBody>
          <a:bodyPr/>
          <a:lstStyle>
            <a:lvl1pPr>
              <a:defRPr/>
            </a:lvl1pPr>
          </a:lstStyle>
          <a:p>
            <a:pPr>
              <a:defRPr/>
            </a:pPr>
            <a:fld id="{667BFCA3-A422-42E9-9793-4E00C36F40C0}" type="slidenum">
              <a:rPr lang="en-US" altLang="en-US"/>
              <a:pPr>
                <a:defRPr/>
              </a:pPr>
              <a:t>‹#›</a:t>
            </a:fld>
            <a:endParaRPr lang="en-US" altLang="en-US"/>
          </a:p>
        </p:txBody>
      </p:sp>
    </p:spTree>
    <p:extLst>
      <p:ext uri="{BB962C8B-B14F-4D97-AF65-F5344CB8AC3E}">
        <p14:creationId xmlns:p14="http://schemas.microsoft.com/office/powerpoint/2010/main" val="3883900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D7537-EC27-4664-B686-09B5703E6BA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CC1BDD-0B5A-4321-90C1-5AD5FDE2DEB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5C822A-FCD3-49CA-880F-55C2B84A9A4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9">
            <a:extLst>
              <a:ext uri="{FF2B5EF4-FFF2-40B4-BE49-F238E27FC236}">
                <a16:creationId xmlns:a16="http://schemas.microsoft.com/office/drawing/2014/main" id="{28169691-C19B-4FD2-B42C-29E86BDEFFC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0">
            <a:extLst>
              <a:ext uri="{FF2B5EF4-FFF2-40B4-BE49-F238E27FC236}">
                <a16:creationId xmlns:a16="http://schemas.microsoft.com/office/drawing/2014/main" id="{5D656D86-70D3-489F-9DEC-D31C4D4DAFE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1">
            <a:extLst>
              <a:ext uri="{FF2B5EF4-FFF2-40B4-BE49-F238E27FC236}">
                <a16:creationId xmlns:a16="http://schemas.microsoft.com/office/drawing/2014/main" id="{95ABBD26-3E14-4070-B009-000758C4D597}"/>
              </a:ext>
            </a:extLst>
          </p:cNvPr>
          <p:cNvSpPr>
            <a:spLocks noGrp="1" noChangeArrowheads="1"/>
          </p:cNvSpPr>
          <p:nvPr>
            <p:ph type="sldNum" sz="quarter" idx="12"/>
          </p:nvPr>
        </p:nvSpPr>
        <p:spPr>
          <a:ln/>
        </p:spPr>
        <p:txBody>
          <a:bodyPr/>
          <a:lstStyle>
            <a:lvl1pPr>
              <a:defRPr/>
            </a:lvl1pPr>
          </a:lstStyle>
          <a:p>
            <a:pPr>
              <a:defRPr/>
            </a:pPr>
            <a:fld id="{20196A49-AAD5-4060-9D99-1D101901ABAE}" type="slidenum">
              <a:rPr lang="en-US" altLang="en-US"/>
              <a:pPr>
                <a:defRPr/>
              </a:pPr>
              <a:t>‹#›</a:t>
            </a:fld>
            <a:endParaRPr lang="en-US" altLang="en-US"/>
          </a:p>
        </p:txBody>
      </p:sp>
    </p:spTree>
    <p:extLst>
      <p:ext uri="{BB962C8B-B14F-4D97-AF65-F5344CB8AC3E}">
        <p14:creationId xmlns:p14="http://schemas.microsoft.com/office/powerpoint/2010/main" val="1638622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A0257-0CC7-4F4E-A1D8-68D86A4C7DB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50F3AD-4C95-45CA-AACB-CBD2948F268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C068D5A1-30AA-47E6-A981-D13C45927EC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9">
            <a:extLst>
              <a:ext uri="{FF2B5EF4-FFF2-40B4-BE49-F238E27FC236}">
                <a16:creationId xmlns:a16="http://schemas.microsoft.com/office/drawing/2014/main" id="{2CD9E1B5-8377-4623-B143-B75FD5193AE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0">
            <a:extLst>
              <a:ext uri="{FF2B5EF4-FFF2-40B4-BE49-F238E27FC236}">
                <a16:creationId xmlns:a16="http://schemas.microsoft.com/office/drawing/2014/main" id="{D981F0A0-DCEA-4255-8DCA-E3122D3960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1">
            <a:extLst>
              <a:ext uri="{FF2B5EF4-FFF2-40B4-BE49-F238E27FC236}">
                <a16:creationId xmlns:a16="http://schemas.microsoft.com/office/drawing/2014/main" id="{F0262191-18D6-4B0A-BEC5-FFAD1A229B8E}"/>
              </a:ext>
            </a:extLst>
          </p:cNvPr>
          <p:cNvSpPr>
            <a:spLocks noGrp="1" noChangeArrowheads="1"/>
          </p:cNvSpPr>
          <p:nvPr>
            <p:ph type="sldNum" sz="quarter" idx="12"/>
          </p:nvPr>
        </p:nvSpPr>
        <p:spPr>
          <a:ln/>
        </p:spPr>
        <p:txBody>
          <a:bodyPr/>
          <a:lstStyle>
            <a:lvl1pPr>
              <a:defRPr/>
            </a:lvl1pPr>
          </a:lstStyle>
          <a:p>
            <a:pPr>
              <a:defRPr/>
            </a:pPr>
            <a:fld id="{FFF1EA58-CA43-4B9A-AC8F-FEC3AA0C3EF8}" type="slidenum">
              <a:rPr lang="en-US" altLang="en-US"/>
              <a:pPr>
                <a:defRPr/>
              </a:pPr>
              <a:t>‹#›</a:t>
            </a:fld>
            <a:endParaRPr lang="en-US" altLang="en-US"/>
          </a:p>
        </p:txBody>
      </p:sp>
    </p:spTree>
    <p:extLst>
      <p:ext uri="{BB962C8B-B14F-4D97-AF65-F5344CB8AC3E}">
        <p14:creationId xmlns:p14="http://schemas.microsoft.com/office/powerpoint/2010/main" val="2065371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7775EE1C-109F-418E-8A71-B19BE9FAFCDC}"/>
              </a:ext>
            </a:extLst>
          </p:cNvPr>
          <p:cNvGrpSpPr>
            <a:grpSpLocks/>
          </p:cNvGrpSpPr>
          <p:nvPr/>
        </p:nvGrpSpPr>
        <p:grpSpPr bwMode="auto">
          <a:xfrm>
            <a:off x="3800475" y="1789113"/>
            <a:ext cx="5340350" cy="5056187"/>
            <a:chOff x="2394" y="1127"/>
            <a:chExt cx="3364" cy="3185"/>
          </a:xfrm>
        </p:grpSpPr>
        <p:sp>
          <p:nvSpPr>
            <p:cNvPr id="28675" name="Rectangle 3">
              <a:extLst>
                <a:ext uri="{FF2B5EF4-FFF2-40B4-BE49-F238E27FC236}">
                  <a16:creationId xmlns:a16="http://schemas.microsoft.com/office/drawing/2014/main" id="{1CE9D43A-65A2-4EDB-B5CA-59BE25BED205}"/>
                </a:ext>
              </a:extLst>
            </p:cNvPr>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8676" name="Oval 4">
              <a:extLst>
                <a:ext uri="{FF2B5EF4-FFF2-40B4-BE49-F238E27FC236}">
                  <a16:creationId xmlns:a16="http://schemas.microsoft.com/office/drawing/2014/main" id="{F87F15E8-11DD-4C81-8F9A-5FFDE41EC3C5}"/>
                </a:ext>
              </a:extLst>
            </p:cNvPr>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8677" name="Rectangle 5">
              <a:extLst>
                <a:ext uri="{FF2B5EF4-FFF2-40B4-BE49-F238E27FC236}">
                  <a16:creationId xmlns:a16="http://schemas.microsoft.com/office/drawing/2014/main" id="{8A5F06F8-102A-410E-9696-CA66C5BE97BC}"/>
                </a:ext>
              </a:extLst>
            </p:cNvPr>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8678" name="Freeform 6">
              <a:extLst>
                <a:ext uri="{FF2B5EF4-FFF2-40B4-BE49-F238E27FC236}">
                  <a16:creationId xmlns:a16="http://schemas.microsoft.com/office/drawing/2014/main" id="{9F539A27-4579-464A-96AD-F3FD16A1E441}"/>
                </a:ext>
              </a:extLst>
            </p:cNvPr>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79" name="Rectangle 7">
              <a:extLst>
                <a:ext uri="{FF2B5EF4-FFF2-40B4-BE49-F238E27FC236}">
                  <a16:creationId xmlns:a16="http://schemas.microsoft.com/office/drawing/2014/main" id="{DC6998D2-B241-4FEC-84FF-4A4F94FE3E02}"/>
                </a:ext>
              </a:extLst>
            </p:cNvPr>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8680" name="Rectangle 8">
              <a:extLst>
                <a:ext uri="{FF2B5EF4-FFF2-40B4-BE49-F238E27FC236}">
                  <a16:creationId xmlns:a16="http://schemas.microsoft.com/office/drawing/2014/main" id="{E46030AC-CA19-4880-AC75-B64C0195AFED}"/>
                </a:ext>
              </a:extLst>
            </p:cNvPr>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8681" name="Rectangle 9">
              <a:extLst>
                <a:ext uri="{FF2B5EF4-FFF2-40B4-BE49-F238E27FC236}">
                  <a16:creationId xmlns:a16="http://schemas.microsoft.com/office/drawing/2014/main" id="{7485CD4B-908C-4778-BAC5-21BC169A5871}"/>
                </a:ext>
              </a:extLst>
            </p:cNvPr>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8682" name="Rectangle 10">
              <a:extLst>
                <a:ext uri="{FF2B5EF4-FFF2-40B4-BE49-F238E27FC236}">
                  <a16:creationId xmlns:a16="http://schemas.microsoft.com/office/drawing/2014/main" id="{697A7B69-3C6F-4D20-B679-2D6A3B25FCFD}"/>
                </a:ext>
              </a:extLst>
            </p:cNvPr>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8683" name="Rectangle 11">
              <a:extLst>
                <a:ext uri="{FF2B5EF4-FFF2-40B4-BE49-F238E27FC236}">
                  <a16:creationId xmlns:a16="http://schemas.microsoft.com/office/drawing/2014/main" id="{8DDE3665-7635-49CC-982B-67E638CE5FFB}"/>
                </a:ext>
              </a:extLst>
            </p:cNvPr>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8684" name="Freeform 12">
              <a:extLst>
                <a:ext uri="{FF2B5EF4-FFF2-40B4-BE49-F238E27FC236}">
                  <a16:creationId xmlns:a16="http://schemas.microsoft.com/office/drawing/2014/main" id="{7AAC8F41-EE20-4C21-A5D8-B37026B11EA1}"/>
                </a:ext>
              </a:extLst>
            </p:cNvPr>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85" name="Freeform 13">
              <a:extLst>
                <a:ext uri="{FF2B5EF4-FFF2-40B4-BE49-F238E27FC236}">
                  <a16:creationId xmlns:a16="http://schemas.microsoft.com/office/drawing/2014/main" id="{D842198A-4D5E-4BA0-B495-6218A92B8B9D}"/>
                </a:ext>
              </a:extLst>
            </p:cNvPr>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86" name="Freeform 14">
              <a:extLst>
                <a:ext uri="{FF2B5EF4-FFF2-40B4-BE49-F238E27FC236}">
                  <a16:creationId xmlns:a16="http://schemas.microsoft.com/office/drawing/2014/main" id="{5DC324EC-537B-4BA2-8CC9-02DD86C30097}"/>
                </a:ext>
              </a:extLst>
            </p:cNvPr>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87" name="Freeform 15">
              <a:extLst>
                <a:ext uri="{FF2B5EF4-FFF2-40B4-BE49-F238E27FC236}">
                  <a16:creationId xmlns:a16="http://schemas.microsoft.com/office/drawing/2014/main" id="{C91E68EA-6571-4CBF-A64E-C479E1AB676C}"/>
                </a:ext>
              </a:extLst>
            </p:cNvPr>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88" name="Freeform 16">
              <a:extLst>
                <a:ext uri="{FF2B5EF4-FFF2-40B4-BE49-F238E27FC236}">
                  <a16:creationId xmlns:a16="http://schemas.microsoft.com/office/drawing/2014/main" id="{3AD71302-82C9-4206-9EC7-EDF787FE259C}"/>
                </a:ext>
              </a:extLst>
            </p:cNvPr>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89" name="Freeform 17">
              <a:extLst>
                <a:ext uri="{FF2B5EF4-FFF2-40B4-BE49-F238E27FC236}">
                  <a16:creationId xmlns:a16="http://schemas.microsoft.com/office/drawing/2014/main" id="{0D8BC653-C5D7-4881-865C-DAC79B7BFE66}"/>
                </a:ext>
              </a:extLst>
            </p:cNvPr>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90" name="Freeform 18">
              <a:extLst>
                <a:ext uri="{FF2B5EF4-FFF2-40B4-BE49-F238E27FC236}">
                  <a16:creationId xmlns:a16="http://schemas.microsoft.com/office/drawing/2014/main" id="{EBC85C28-A83E-49B3-82CB-70A94D8952CD}"/>
                </a:ext>
              </a:extLst>
            </p:cNvPr>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91" name="Freeform 19">
              <a:extLst>
                <a:ext uri="{FF2B5EF4-FFF2-40B4-BE49-F238E27FC236}">
                  <a16:creationId xmlns:a16="http://schemas.microsoft.com/office/drawing/2014/main" id="{A772B17F-538E-4C6E-9762-702FB516F211}"/>
                </a:ext>
              </a:extLst>
            </p:cNvPr>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92" name="Freeform 20">
              <a:extLst>
                <a:ext uri="{FF2B5EF4-FFF2-40B4-BE49-F238E27FC236}">
                  <a16:creationId xmlns:a16="http://schemas.microsoft.com/office/drawing/2014/main" id="{F779FC0E-E855-457B-93BA-6AAFA4D7851E}"/>
                </a:ext>
              </a:extLst>
            </p:cNvPr>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93" name="Freeform 21">
              <a:extLst>
                <a:ext uri="{FF2B5EF4-FFF2-40B4-BE49-F238E27FC236}">
                  <a16:creationId xmlns:a16="http://schemas.microsoft.com/office/drawing/2014/main" id="{EF1A4836-5622-458D-9323-9BC5DA17EB7C}"/>
                </a:ext>
              </a:extLst>
            </p:cNvPr>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94" name="Freeform 22">
              <a:extLst>
                <a:ext uri="{FF2B5EF4-FFF2-40B4-BE49-F238E27FC236}">
                  <a16:creationId xmlns:a16="http://schemas.microsoft.com/office/drawing/2014/main" id="{BA975C51-C792-4203-94C2-60BD7E668BB6}"/>
                </a:ext>
              </a:extLst>
            </p:cNvPr>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95" name="Freeform 23">
              <a:extLst>
                <a:ext uri="{FF2B5EF4-FFF2-40B4-BE49-F238E27FC236}">
                  <a16:creationId xmlns:a16="http://schemas.microsoft.com/office/drawing/2014/main" id="{5F43228C-5F98-481B-A501-6736FEDD4501}"/>
                </a:ext>
              </a:extLst>
            </p:cNvPr>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96" name="Freeform 24">
              <a:extLst>
                <a:ext uri="{FF2B5EF4-FFF2-40B4-BE49-F238E27FC236}">
                  <a16:creationId xmlns:a16="http://schemas.microsoft.com/office/drawing/2014/main" id="{07A160E9-DC82-4604-BDAA-2571963A92E6}"/>
                </a:ext>
              </a:extLst>
            </p:cNvPr>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97" name="Freeform 25">
              <a:extLst>
                <a:ext uri="{FF2B5EF4-FFF2-40B4-BE49-F238E27FC236}">
                  <a16:creationId xmlns:a16="http://schemas.microsoft.com/office/drawing/2014/main" id="{DCA52F31-EE41-4D2A-8D67-788ECCE49598}"/>
                </a:ext>
              </a:extLst>
            </p:cNvPr>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98" name="Freeform 26">
              <a:extLst>
                <a:ext uri="{FF2B5EF4-FFF2-40B4-BE49-F238E27FC236}">
                  <a16:creationId xmlns:a16="http://schemas.microsoft.com/office/drawing/2014/main" id="{B669A04F-1DF5-446C-8109-BA202612E458}"/>
                </a:ext>
              </a:extLst>
            </p:cNvPr>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699" name="Oval 27">
              <a:extLst>
                <a:ext uri="{FF2B5EF4-FFF2-40B4-BE49-F238E27FC236}">
                  <a16:creationId xmlns:a16="http://schemas.microsoft.com/office/drawing/2014/main" id="{3B52C0FE-96D6-455E-86B6-8404A9379255}"/>
                </a:ext>
              </a:extLst>
            </p:cNvPr>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8700" name="Oval 28">
              <a:extLst>
                <a:ext uri="{FF2B5EF4-FFF2-40B4-BE49-F238E27FC236}">
                  <a16:creationId xmlns:a16="http://schemas.microsoft.com/office/drawing/2014/main" id="{287D9CFA-AE84-4B5F-ADDD-6AC5469F95D6}"/>
                </a:ext>
              </a:extLst>
            </p:cNvPr>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8701" name="Oval 29">
              <a:extLst>
                <a:ext uri="{FF2B5EF4-FFF2-40B4-BE49-F238E27FC236}">
                  <a16:creationId xmlns:a16="http://schemas.microsoft.com/office/drawing/2014/main" id="{9338E6A0-9DAA-4DBB-A075-55A04D0674B4}"/>
                </a:ext>
              </a:extLst>
            </p:cNvPr>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8702" name="Freeform 30">
              <a:extLst>
                <a:ext uri="{FF2B5EF4-FFF2-40B4-BE49-F238E27FC236}">
                  <a16:creationId xmlns:a16="http://schemas.microsoft.com/office/drawing/2014/main" id="{9F96C97A-789B-46A3-8316-722833EC9DE2}"/>
                </a:ext>
              </a:extLst>
            </p:cNvPr>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703" name="Freeform 31">
              <a:extLst>
                <a:ext uri="{FF2B5EF4-FFF2-40B4-BE49-F238E27FC236}">
                  <a16:creationId xmlns:a16="http://schemas.microsoft.com/office/drawing/2014/main" id="{C49F9C31-7E09-4DB2-881A-02CDBF2FF11E}"/>
                </a:ext>
              </a:extLst>
            </p:cNvPr>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704" name="Rectangle 32">
              <a:extLst>
                <a:ext uri="{FF2B5EF4-FFF2-40B4-BE49-F238E27FC236}">
                  <a16:creationId xmlns:a16="http://schemas.microsoft.com/office/drawing/2014/main" id="{BE1BA3E9-1568-4D04-A457-D3EEDF1B8367}"/>
                </a:ext>
              </a:extLst>
            </p:cNvPr>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8705" name="Rectangle 33">
              <a:extLst>
                <a:ext uri="{FF2B5EF4-FFF2-40B4-BE49-F238E27FC236}">
                  <a16:creationId xmlns:a16="http://schemas.microsoft.com/office/drawing/2014/main" id="{A9AEE3C0-4B07-4D35-A368-9C9F22B56732}"/>
                </a:ext>
              </a:extLst>
            </p:cNvPr>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8706" name="AutoShape 34">
              <a:extLst>
                <a:ext uri="{FF2B5EF4-FFF2-40B4-BE49-F238E27FC236}">
                  <a16:creationId xmlns:a16="http://schemas.microsoft.com/office/drawing/2014/main" id="{60A071F0-39D1-4B11-ABB5-50CECA34493C}"/>
                </a:ext>
              </a:extLst>
            </p:cNvPr>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8707" name="Freeform 35">
              <a:extLst>
                <a:ext uri="{FF2B5EF4-FFF2-40B4-BE49-F238E27FC236}">
                  <a16:creationId xmlns:a16="http://schemas.microsoft.com/office/drawing/2014/main" id="{F92FE721-F3B0-4053-BC18-69D2E3F5638B}"/>
                </a:ext>
              </a:extLst>
            </p:cNvPr>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708" name="Freeform 36">
              <a:extLst>
                <a:ext uri="{FF2B5EF4-FFF2-40B4-BE49-F238E27FC236}">
                  <a16:creationId xmlns:a16="http://schemas.microsoft.com/office/drawing/2014/main" id="{80447F65-EA46-4CD1-A45C-F90C17F1CA57}"/>
                </a:ext>
              </a:extLst>
            </p:cNvPr>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28709" name="Rectangle 37">
            <a:extLst>
              <a:ext uri="{FF2B5EF4-FFF2-40B4-BE49-F238E27FC236}">
                <a16:creationId xmlns:a16="http://schemas.microsoft.com/office/drawing/2014/main" id="{1ADFCCC5-51A8-40D8-8FA2-F99DC87DC64A}"/>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8710" name="Rectangle 38">
            <a:extLst>
              <a:ext uri="{FF2B5EF4-FFF2-40B4-BE49-F238E27FC236}">
                <a16:creationId xmlns:a16="http://schemas.microsoft.com/office/drawing/2014/main" id="{8159BA7D-4DB7-4C58-8FB3-5FCFB6CC7F8E}"/>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711" name="Rectangle 39">
            <a:extLst>
              <a:ext uri="{FF2B5EF4-FFF2-40B4-BE49-F238E27FC236}">
                <a16:creationId xmlns:a16="http://schemas.microsoft.com/office/drawing/2014/main" id="{8E125F32-E2C5-43A7-8085-2FD68BC1502E}"/>
              </a:ext>
            </a:extLst>
          </p:cNvPr>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28712" name="Rectangle 40">
            <a:extLst>
              <a:ext uri="{FF2B5EF4-FFF2-40B4-BE49-F238E27FC236}">
                <a16:creationId xmlns:a16="http://schemas.microsoft.com/office/drawing/2014/main" id="{5A8F1EB1-5E06-4B49-A1FF-C72ADA41A396}"/>
              </a:ext>
            </a:extLst>
          </p:cNvPr>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ltLang="en-US"/>
          </a:p>
        </p:txBody>
      </p:sp>
      <p:sp>
        <p:nvSpPr>
          <p:cNvPr id="28713" name="Rectangle 41">
            <a:extLst>
              <a:ext uri="{FF2B5EF4-FFF2-40B4-BE49-F238E27FC236}">
                <a16:creationId xmlns:a16="http://schemas.microsoft.com/office/drawing/2014/main" id="{2AC89A9A-B3ED-414F-828D-33AD3553B793}"/>
              </a:ext>
            </a:extLst>
          </p:cNvPr>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AAD2F3C-9B64-4FC6-8D64-4754944C16B1}"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eeoc.gov/" TargetMode="External"/><Relationship Id="rId2" Type="http://schemas.openxmlformats.org/officeDocument/2006/relationships/hyperlink" Target="http://csrees.usda.gov/about/offices/equalop.html" TargetMode="External"/><Relationship Id="rId1" Type="http://schemas.openxmlformats.org/officeDocument/2006/relationships/slideLayout" Target="../slideLayouts/slideLayout2.xml"/><Relationship Id="rId5" Type="http://schemas.openxmlformats.org/officeDocument/2006/relationships/hyperlink" Target="http://www.tamus.edu/offices/eo/" TargetMode="External"/><Relationship Id="rId4" Type="http://schemas.openxmlformats.org/officeDocument/2006/relationships/hyperlink" Target="http://www.usdoj.gov/crt/co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1F3C05A-622E-4784-A9C7-8CBC1E5F5E4D}"/>
              </a:ext>
            </a:extLst>
          </p:cNvPr>
          <p:cNvSpPr>
            <a:spLocks noGrp="1" noChangeArrowheads="1"/>
          </p:cNvSpPr>
          <p:nvPr>
            <p:ph type="ctrTitle"/>
          </p:nvPr>
        </p:nvSpPr>
        <p:spPr>
          <a:xfrm>
            <a:off x="685800" y="1066800"/>
            <a:ext cx="7772400" cy="2438400"/>
          </a:xfrm>
        </p:spPr>
        <p:txBody>
          <a:bodyPr/>
          <a:lstStyle/>
          <a:p>
            <a:pPr eaLnBrk="1" hangingPunct="1">
              <a:defRPr/>
            </a:pPr>
            <a:r>
              <a:rPr lang="en-US" altLang="en-US" sz="4800" dirty="0"/>
              <a:t>Civil Rights 101:</a:t>
            </a:r>
            <a:br>
              <a:rPr lang="en-US" altLang="en-US" sz="4800" dirty="0"/>
            </a:br>
            <a:r>
              <a:rPr lang="en-US" altLang="en-US" sz="4800" dirty="0"/>
              <a:t>Assuring equal access and opportunity in Extension</a:t>
            </a:r>
          </a:p>
        </p:txBody>
      </p:sp>
      <p:sp>
        <p:nvSpPr>
          <p:cNvPr id="2051" name="Rectangle 3">
            <a:extLst>
              <a:ext uri="{FF2B5EF4-FFF2-40B4-BE49-F238E27FC236}">
                <a16:creationId xmlns:a16="http://schemas.microsoft.com/office/drawing/2014/main" id="{C9EA15B1-C058-4D15-B75F-ADDA09A3FEAB}"/>
              </a:ext>
            </a:extLst>
          </p:cNvPr>
          <p:cNvSpPr>
            <a:spLocks noGrp="1" noChangeArrowheads="1"/>
          </p:cNvSpPr>
          <p:nvPr>
            <p:ph type="subTitle" idx="1"/>
          </p:nvPr>
        </p:nvSpPr>
        <p:spPr/>
        <p:txBody>
          <a:bodyPr/>
          <a:lstStyle/>
          <a:p>
            <a:pPr eaLnBrk="1" hangingPunct="1">
              <a:defRPr/>
            </a:pPr>
            <a:endParaRPr lang="en-US" altLang="en-US" dirty="0">
              <a:cs typeface="Tahoma" panose="020B0604030504040204" pitchFamily="34" charset="0"/>
            </a:endParaRPr>
          </a:p>
        </p:txBody>
      </p:sp>
      <p:sp>
        <p:nvSpPr>
          <p:cNvPr id="3076" name="Text Box 4">
            <a:extLst>
              <a:ext uri="{FF2B5EF4-FFF2-40B4-BE49-F238E27FC236}">
                <a16:creationId xmlns:a16="http://schemas.microsoft.com/office/drawing/2014/main" id="{273CE52B-6587-4EFD-A53C-3F53075B8112}"/>
              </a:ext>
            </a:extLst>
          </p:cNvPr>
          <p:cNvSpPr txBox="1">
            <a:spLocks noChangeArrowheads="1"/>
          </p:cNvSpPr>
          <p:nvPr/>
        </p:nvSpPr>
        <p:spPr bwMode="auto">
          <a:xfrm>
            <a:off x="533400" y="5562600"/>
            <a:ext cx="807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spcBef>
                <a:spcPct val="50000"/>
              </a:spcBef>
            </a:pPr>
            <a:r>
              <a:rPr lang="en-US" altLang="en-US" sz="3200" b="1" i="1">
                <a:solidFill>
                  <a:srgbClr val="FFFF00"/>
                </a:solidFill>
              </a:rPr>
              <a:t>Fairness……...Equality……….Respect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79FA963-46D2-427E-B2F8-80ADC0C7FD8D}"/>
              </a:ext>
            </a:extLst>
          </p:cNvPr>
          <p:cNvSpPr>
            <a:spLocks noGrp="1" noChangeArrowheads="1"/>
          </p:cNvSpPr>
          <p:nvPr>
            <p:ph type="title"/>
          </p:nvPr>
        </p:nvSpPr>
        <p:spPr/>
        <p:txBody>
          <a:bodyPr/>
          <a:lstStyle/>
          <a:p>
            <a:pPr eaLnBrk="1" hangingPunct="1">
              <a:defRPr/>
            </a:pPr>
            <a:r>
              <a:rPr lang="en-US" altLang="en-US" sz="4000"/>
              <a:t>Civil Rights Act of 1964</a:t>
            </a:r>
            <a:br>
              <a:rPr lang="en-US" altLang="en-US" sz="4000"/>
            </a:br>
            <a:r>
              <a:rPr lang="en-US" altLang="en-US" sz="4000"/>
              <a:t>Title VI &amp; Title VII </a:t>
            </a:r>
          </a:p>
        </p:txBody>
      </p:sp>
      <p:sp>
        <p:nvSpPr>
          <p:cNvPr id="41987" name="Rectangle 3">
            <a:extLst>
              <a:ext uri="{FF2B5EF4-FFF2-40B4-BE49-F238E27FC236}">
                <a16:creationId xmlns:a16="http://schemas.microsoft.com/office/drawing/2014/main" id="{97A04EF0-6C07-4DAC-AB24-8688B7B5B44B}"/>
              </a:ext>
            </a:extLst>
          </p:cNvPr>
          <p:cNvSpPr>
            <a:spLocks noGrp="1" noChangeArrowheads="1"/>
          </p:cNvSpPr>
          <p:nvPr>
            <p:ph type="body" idx="1"/>
          </p:nvPr>
        </p:nvSpPr>
        <p:spPr>
          <a:xfrm>
            <a:off x="457200" y="1600200"/>
            <a:ext cx="8229600" cy="3733800"/>
          </a:xfrm>
        </p:spPr>
        <p:txBody>
          <a:bodyPr/>
          <a:lstStyle/>
          <a:p>
            <a:pPr eaLnBrk="1" hangingPunct="1">
              <a:defRPr/>
            </a:pPr>
            <a:r>
              <a:rPr lang="en-US" altLang="en-US"/>
              <a:t>Title VII - Prohibits employment discrimination on the basis of race, color, religion, sex, or national origin.</a:t>
            </a:r>
          </a:p>
          <a:p>
            <a:pPr eaLnBrk="1" hangingPunct="1">
              <a:defRPr/>
            </a:pPr>
            <a:r>
              <a:rPr lang="en-US" altLang="en-US"/>
              <a:t>Title VI – Prohibits discrimination in the provision of public programs and services on the basis of race, color, religion, sex, or national origin.</a:t>
            </a:r>
          </a:p>
          <a:p>
            <a:pPr eaLnBrk="1" hangingPunct="1">
              <a:defRPr/>
            </a:pPr>
            <a:endParaRPr lang="en-US" altLang="en-US"/>
          </a:p>
        </p:txBody>
      </p:sp>
      <p:sp>
        <p:nvSpPr>
          <p:cNvPr id="12292" name="Text Box 4">
            <a:extLst>
              <a:ext uri="{FF2B5EF4-FFF2-40B4-BE49-F238E27FC236}">
                <a16:creationId xmlns:a16="http://schemas.microsoft.com/office/drawing/2014/main" id="{8B0C29B5-03D1-454D-A9D1-37238F10E185}"/>
              </a:ext>
            </a:extLst>
          </p:cNvPr>
          <p:cNvSpPr txBox="1">
            <a:spLocks noChangeArrowheads="1"/>
          </p:cNvSpPr>
          <p:nvPr/>
        </p:nvSpPr>
        <p:spPr bwMode="auto">
          <a:xfrm>
            <a:off x="685800" y="5562600"/>
            <a:ext cx="77724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sz="2400" b="1">
                <a:solidFill>
                  <a:srgbClr val="FFFF00"/>
                </a:solidFill>
              </a:rPr>
              <a:t>Discussion question:  What’s the difference?</a:t>
            </a:r>
          </a:p>
          <a:p>
            <a:pPr>
              <a:spcBef>
                <a:spcPct val="50000"/>
              </a:spcBef>
            </a:pPr>
            <a:r>
              <a:rPr lang="en-US" altLang="en-US" sz="2400" b="1">
                <a:solidFill>
                  <a:srgbClr val="FFFF00"/>
                </a:solidFill>
              </a:rPr>
              <a:t>Disparate Treatment      vs.       Disparate Impact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2757CE4-A68F-414A-8EEE-83A4D5E1C8B4}"/>
              </a:ext>
            </a:extLst>
          </p:cNvPr>
          <p:cNvSpPr>
            <a:spLocks noGrp="1" noChangeArrowheads="1"/>
          </p:cNvSpPr>
          <p:nvPr>
            <p:ph type="title"/>
          </p:nvPr>
        </p:nvSpPr>
        <p:spPr/>
        <p:txBody>
          <a:bodyPr/>
          <a:lstStyle/>
          <a:p>
            <a:pPr eaLnBrk="1" hangingPunct="1">
              <a:defRPr/>
            </a:pPr>
            <a:r>
              <a:rPr lang="en-US" altLang="en-US" sz="4000"/>
              <a:t>Rehabilitation Act of 1973, </a:t>
            </a:r>
            <a:br>
              <a:rPr lang="en-US" altLang="en-US" sz="4000"/>
            </a:br>
            <a:r>
              <a:rPr lang="en-US" altLang="en-US" sz="4000"/>
              <a:t>Section 504</a:t>
            </a:r>
          </a:p>
        </p:txBody>
      </p:sp>
      <p:sp>
        <p:nvSpPr>
          <p:cNvPr id="40963" name="Rectangle 3">
            <a:extLst>
              <a:ext uri="{FF2B5EF4-FFF2-40B4-BE49-F238E27FC236}">
                <a16:creationId xmlns:a16="http://schemas.microsoft.com/office/drawing/2014/main" id="{263F77AF-4A79-4B70-A17C-4BC98A1D0FBE}"/>
              </a:ext>
            </a:extLst>
          </p:cNvPr>
          <p:cNvSpPr>
            <a:spLocks noGrp="1" noChangeArrowheads="1"/>
          </p:cNvSpPr>
          <p:nvPr>
            <p:ph type="body" idx="1"/>
          </p:nvPr>
        </p:nvSpPr>
        <p:spPr/>
        <p:txBody>
          <a:bodyPr/>
          <a:lstStyle/>
          <a:p>
            <a:pPr eaLnBrk="1" hangingPunct="1">
              <a:defRPr/>
            </a:pPr>
            <a:r>
              <a:rPr lang="en-US" altLang="en-US"/>
              <a:t>Prohibits employment discrimination against federal employees with disabilities</a:t>
            </a:r>
          </a:p>
          <a:p>
            <a:pPr eaLnBrk="1" hangingPunct="1">
              <a:defRPr/>
            </a:pP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4029120-B72F-4C93-A37B-2EBCD0A3B2A1}"/>
              </a:ext>
            </a:extLst>
          </p:cNvPr>
          <p:cNvSpPr>
            <a:spLocks noGrp="1" noChangeArrowheads="1"/>
          </p:cNvSpPr>
          <p:nvPr>
            <p:ph type="title"/>
          </p:nvPr>
        </p:nvSpPr>
        <p:spPr/>
        <p:txBody>
          <a:bodyPr/>
          <a:lstStyle/>
          <a:p>
            <a:pPr eaLnBrk="1" hangingPunct="1">
              <a:defRPr/>
            </a:pPr>
            <a:r>
              <a:rPr lang="en-US" altLang="en-US" sz="4000"/>
              <a:t>Age Discrimination in Employment Act of 1967</a:t>
            </a:r>
          </a:p>
        </p:txBody>
      </p:sp>
      <p:sp>
        <p:nvSpPr>
          <p:cNvPr id="43011" name="Rectangle 3">
            <a:extLst>
              <a:ext uri="{FF2B5EF4-FFF2-40B4-BE49-F238E27FC236}">
                <a16:creationId xmlns:a16="http://schemas.microsoft.com/office/drawing/2014/main" id="{2B9E8CDF-560A-458D-918D-B09AAAA23EA9}"/>
              </a:ext>
            </a:extLst>
          </p:cNvPr>
          <p:cNvSpPr>
            <a:spLocks noGrp="1" noChangeArrowheads="1"/>
          </p:cNvSpPr>
          <p:nvPr>
            <p:ph type="body" idx="1"/>
          </p:nvPr>
        </p:nvSpPr>
        <p:spPr/>
        <p:txBody>
          <a:bodyPr/>
          <a:lstStyle/>
          <a:p>
            <a:pPr eaLnBrk="1" hangingPunct="1">
              <a:defRPr/>
            </a:pPr>
            <a:r>
              <a:rPr lang="en-US" altLang="en-US"/>
              <a:t>Prohibits employment discrimination against individuals 40 years of age or older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55F21AA9-3F1F-44C6-AE4D-0EE59ED55C5C}"/>
              </a:ext>
            </a:extLst>
          </p:cNvPr>
          <p:cNvSpPr>
            <a:spLocks noGrp="1" noChangeArrowheads="1"/>
          </p:cNvSpPr>
          <p:nvPr>
            <p:ph type="title"/>
          </p:nvPr>
        </p:nvSpPr>
        <p:spPr/>
        <p:txBody>
          <a:bodyPr/>
          <a:lstStyle/>
          <a:p>
            <a:pPr eaLnBrk="1" hangingPunct="1">
              <a:defRPr/>
            </a:pPr>
            <a:r>
              <a:rPr lang="en-US" altLang="en-US" sz="3600"/>
              <a:t>Americans with Disabilities Act of 1990</a:t>
            </a:r>
            <a:r>
              <a:rPr lang="en-US" altLang="en-US" sz="4000"/>
              <a:t> </a:t>
            </a:r>
            <a:r>
              <a:rPr lang="en-US" altLang="en-US" sz="3600"/>
              <a:t>Title I &amp; Title V</a:t>
            </a:r>
          </a:p>
        </p:txBody>
      </p:sp>
      <p:sp>
        <p:nvSpPr>
          <p:cNvPr id="44035" name="Rectangle 3">
            <a:extLst>
              <a:ext uri="{FF2B5EF4-FFF2-40B4-BE49-F238E27FC236}">
                <a16:creationId xmlns:a16="http://schemas.microsoft.com/office/drawing/2014/main" id="{9B0E56A6-E48A-4500-A7CB-C7953E99CC0C}"/>
              </a:ext>
            </a:extLst>
          </p:cNvPr>
          <p:cNvSpPr>
            <a:spLocks noGrp="1" noChangeArrowheads="1"/>
          </p:cNvSpPr>
          <p:nvPr>
            <p:ph type="body" idx="1"/>
          </p:nvPr>
        </p:nvSpPr>
        <p:spPr/>
        <p:txBody>
          <a:bodyPr/>
          <a:lstStyle/>
          <a:p>
            <a:pPr eaLnBrk="1" hangingPunct="1">
              <a:lnSpc>
                <a:spcPct val="90000"/>
              </a:lnSpc>
              <a:defRPr/>
            </a:pPr>
            <a:r>
              <a:rPr lang="en-US" altLang="en-US"/>
              <a:t>Prohibits employment discrimination on the basis of disability in both the public and provide sector, excluding the federal government.</a:t>
            </a:r>
          </a:p>
          <a:p>
            <a:pPr eaLnBrk="1" hangingPunct="1">
              <a:lnSpc>
                <a:spcPct val="90000"/>
              </a:lnSpc>
              <a:defRPr/>
            </a:pPr>
            <a:r>
              <a:rPr lang="en-US" altLang="en-US"/>
              <a:t>Title I – Provides for the provisions of the act</a:t>
            </a:r>
          </a:p>
          <a:p>
            <a:pPr eaLnBrk="1" hangingPunct="1">
              <a:lnSpc>
                <a:spcPct val="90000"/>
              </a:lnSpc>
              <a:defRPr/>
            </a:pPr>
            <a:r>
              <a:rPr lang="en-US" altLang="en-US"/>
              <a:t>Title V – Provides miscellaneous provisions and guidance for EEOC enforcement of Title I provisions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AA73F666-EA37-4AED-A9B3-5CC69D2B08C7}"/>
              </a:ext>
            </a:extLst>
          </p:cNvPr>
          <p:cNvSpPr>
            <a:spLocks noGrp="1" noChangeArrowheads="1"/>
          </p:cNvSpPr>
          <p:nvPr>
            <p:ph type="title"/>
          </p:nvPr>
        </p:nvSpPr>
        <p:spPr/>
        <p:txBody>
          <a:bodyPr/>
          <a:lstStyle/>
          <a:p>
            <a:pPr eaLnBrk="1" hangingPunct="1">
              <a:defRPr/>
            </a:pPr>
            <a:r>
              <a:rPr lang="en-US" altLang="en-US" sz="4000"/>
              <a:t>Title IX of the Education Amendments of 1972</a:t>
            </a:r>
          </a:p>
        </p:txBody>
      </p:sp>
      <p:sp>
        <p:nvSpPr>
          <p:cNvPr id="45059" name="Rectangle 3">
            <a:extLst>
              <a:ext uri="{FF2B5EF4-FFF2-40B4-BE49-F238E27FC236}">
                <a16:creationId xmlns:a16="http://schemas.microsoft.com/office/drawing/2014/main" id="{E64B0E7F-6DA9-4205-9C5B-819FA12A5222}"/>
              </a:ext>
            </a:extLst>
          </p:cNvPr>
          <p:cNvSpPr>
            <a:spLocks noGrp="1" noChangeArrowheads="1"/>
          </p:cNvSpPr>
          <p:nvPr>
            <p:ph type="body" idx="1"/>
          </p:nvPr>
        </p:nvSpPr>
        <p:spPr/>
        <p:txBody>
          <a:bodyPr/>
          <a:lstStyle/>
          <a:p>
            <a:pPr eaLnBrk="1" hangingPunct="1">
              <a:defRPr/>
            </a:pPr>
            <a:r>
              <a:rPr lang="en-US" altLang="en-US" sz="2800" i="1"/>
              <a:t>“No person in the United States shall, on the basis of sex, be excluded from participation in, be denied the benefits of, or be subjected to discrimination under any educational program or activity receiving Federal financial assistance.”</a:t>
            </a:r>
          </a:p>
          <a:p>
            <a:pPr eaLnBrk="1" hangingPunct="1">
              <a:defRPr/>
            </a:pPr>
            <a:r>
              <a:rPr lang="en-US" altLang="en-US"/>
              <a:t>Extends civil rights act protections to women</a:t>
            </a:r>
          </a:p>
          <a:p>
            <a:pPr eaLnBrk="1" hangingPunct="1">
              <a:buFont typeface="Wingdings" panose="05000000000000000000" pitchFamily="2" charset="2"/>
              <a:buNone/>
              <a:defRPr/>
            </a:pP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AF854387-FB13-409B-A5C2-323158A4CCC1}"/>
              </a:ext>
            </a:extLst>
          </p:cNvPr>
          <p:cNvSpPr>
            <a:spLocks noGrp="1" noChangeArrowheads="1"/>
          </p:cNvSpPr>
          <p:nvPr>
            <p:ph type="title"/>
          </p:nvPr>
        </p:nvSpPr>
        <p:spPr/>
        <p:txBody>
          <a:bodyPr/>
          <a:lstStyle/>
          <a:p>
            <a:pPr eaLnBrk="1" hangingPunct="1">
              <a:defRPr/>
            </a:pPr>
            <a:r>
              <a:rPr lang="en-US" altLang="en-US"/>
              <a:t>Civil Rights Act of 1991 </a:t>
            </a:r>
          </a:p>
        </p:txBody>
      </p:sp>
      <p:sp>
        <p:nvSpPr>
          <p:cNvPr id="46083" name="Rectangle 3">
            <a:extLst>
              <a:ext uri="{FF2B5EF4-FFF2-40B4-BE49-F238E27FC236}">
                <a16:creationId xmlns:a16="http://schemas.microsoft.com/office/drawing/2014/main" id="{11311EC9-3804-48FB-9083-0AA3913FE988}"/>
              </a:ext>
            </a:extLst>
          </p:cNvPr>
          <p:cNvSpPr>
            <a:spLocks noGrp="1" noChangeArrowheads="1"/>
          </p:cNvSpPr>
          <p:nvPr>
            <p:ph type="body" idx="1"/>
          </p:nvPr>
        </p:nvSpPr>
        <p:spPr/>
        <p:txBody>
          <a:bodyPr/>
          <a:lstStyle/>
          <a:p>
            <a:pPr eaLnBrk="1" hangingPunct="1">
              <a:defRPr/>
            </a:pPr>
            <a:r>
              <a:rPr lang="en-US" altLang="en-US"/>
              <a:t>“To amend the Civil Rights Act of 1964 to strengthen and improve Federal civil rights laws, to provide for damages in cases of intentional employment discrimination, to clarify provisions regarding disparate impact actions, and for other purposes.”</a:t>
            </a:r>
          </a:p>
          <a:p>
            <a:pPr eaLnBrk="1" hangingPunct="1">
              <a:defRPr/>
            </a:pPr>
            <a:r>
              <a:rPr lang="en-US" altLang="en-US"/>
              <a:t>Allows for compensatory &amp; punitive damages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275354EF-D924-46E7-9078-C81B528E4E0D}"/>
              </a:ext>
            </a:extLst>
          </p:cNvPr>
          <p:cNvSpPr>
            <a:spLocks noGrp="1" noChangeArrowheads="1"/>
          </p:cNvSpPr>
          <p:nvPr>
            <p:ph type="title"/>
          </p:nvPr>
        </p:nvSpPr>
        <p:spPr/>
        <p:txBody>
          <a:bodyPr/>
          <a:lstStyle/>
          <a:p>
            <a:pPr eaLnBrk="1" hangingPunct="1">
              <a:defRPr/>
            </a:pPr>
            <a:r>
              <a:rPr lang="en-US" altLang="en-US"/>
              <a:t>USDA DR 4330-2</a:t>
            </a:r>
          </a:p>
        </p:txBody>
      </p:sp>
      <p:sp>
        <p:nvSpPr>
          <p:cNvPr id="47107" name="Rectangle 3">
            <a:extLst>
              <a:ext uri="{FF2B5EF4-FFF2-40B4-BE49-F238E27FC236}">
                <a16:creationId xmlns:a16="http://schemas.microsoft.com/office/drawing/2014/main" id="{7CE52A35-A479-4734-A360-4EC58BA5AE1F}"/>
              </a:ext>
            </a:extLst>
          </p:cNvPr>
          <p:cNvSpPr>
            <a:spLocks noGrp="1" noChangeArrowheads="1"/>
          </p:cNvSpPr>
          <p:nvPr>
            <p:ph type="body" idx="1"/>
          </p:nvPr>
        </p:nvSpPr>
        <p:spPr/>
        <p:txBody>
          <a:bodyPr/>
          <a:lstStyle/>
          <a:p>
            <a:pPr eaLnBrk="1" hangingPunct="1">
              <a:lnSpc>
                <a:spcPct val="90000"/>
              </a:lnSpc>
              <a:defRPr/>
            </a:pPr>
            <a:r>
              <a:rPr lang="en-US" altLang="en-US"/>
              <a:t>Serves as the official USDA Departmental Regulation providing guidance to USDA agencies on issues related to non-discrimination.</a:t>
            </a:r>
          </a:p>
          <a:p>
            <a:pPr eaLnBrk="1" hangingPunct="1">
              <a:lnSpc>
                <a:spcPct val="90000"/>
              </a:lnSpc>
              <a:defRPr/>
            </a:pPr>
            <a:r>
              <a:rPr lang="en-US" altLang="en-US"/>
              <a:t>The regulation addresses 1). the conduct of civil rights compliance reviews and 2). the processing of administrative complaints of discrimination filed within USDA.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A4D6979D-A58A-4897-B821-09C2838E626F}"/>
              </a:ext>
            </a:extLst>
          </p:cNvPr>
          <p:cNvSpPr>
            <a:spLocks noGrp="1" noChangeArrowheads="1"/>
          </p:cNvSpPr>
          <p:nvPr>
            <p:ph type="title"/>
          </p:nvPr>
        </p:nvSpPr>
        <p:spPr/>
        <p:txBody>
          <a:bodyPr/>
          <a:lstStyle/>
          <a:p>
            <a:pPr eaLnBrk="1" hangingPunct="1">
              <a:defRPr/>
            </a:pPr>
            <a:r>
              <a:rPr lang="en-US" altLang="en-US"/>
              <a:t>Equal Pay Act of 1963</a:t>
            </a:r>
          </a:p>
        </p:txBody>
      </p:sp>
      <p:sp>
        <p:nvSpPr>
          <p:cNvPr id="48131" name="Rectangle 3">
            <a:extLst>
              <a:ext uri="{FF2B5EF4-FFF2-40B4-BE49-F238E27FC236}">
                <a16:creationId xmlns:a16="http://schemas.microsoft.com/office/drawing/2014/main" id="{1AA242B3-CFCA-408B-9A5D-A338A59ED952}"/>
              </a:ext>
            </a:extLst>
          </p:cNvPr>
          <p:cNvSpPr>
            <a:spLocks noGrp="1" noChangeArrowheads="1"/>
          </p:cNvSpPr>
          <p:nvPr>
            <p:ph type="body" idx="1"/>
          </p:nvPr>
        </p:nvSpPr>
        <p:spPr>
          <a:xfrm>
            <a:off x="381000" y="1676400"/>
            <a:ext cx="8229600" cy="4724400"/>
          </a:xfrm>
        </p:spPr>
        <p:txBody>
          <a:bodyPr/>
          <a:lstStyle/>
          <a:p>
            <a:pPr eaLnBrk="1" hangingPunct="1">
              <a:lnSpc>
                <a:spcPct val="90000"/>
              </a:lnSpc>
              <a:defRPr/>
            </a:pPr>
            <a:r>
              <a:rPr lang="en-US" altLang="en-US" sz="2800"/>
              <a:t>Prohibits discrimination on the basis of gender in compensation for substantially similar work under similar conditions.</a:t>
            </a:r>
          </a:p>
          <a:p>
            <a:pPr eaLnBrk="1" hangingPunct="1">
              <a:lnSpc>
                <a:spcPct val="90000"/>
              </a:lnSpc>
              <a:defRPr/>
            </a:pPr>
            <a:r>
              <a:rPr lang="en-US" altLang="en-US" sz="2800"/>
              <a:t>Considers job factors such as…</a:t>
            </a:r>
          </a:p>
          <a:p>
            <a:pPr lvl="1" eaLnBrk="1" hangingPunct="1">
              <a:lnSpc>
                <a:spcPct val="90000"/>
              </a:lnSpc>
              <a:defRPr/>
            </a:pPr>
            <a:r>
              <a:rPr lang="en-US" altLang="en-US" sz="2400"/>
              <a:t>skills – experience, ability, education, and training required to do the job</a:t>
            </a:r>
          </a:p>
          <a:p>
            <a:pPr lvl="1" eaLnBrk="1" hangingPunct="1">
              <a:lnSpc>
                <a:spcPct val="90000"/>
              </a:lnSpc>
              <a:defRPr/>
            </a:pPr>
            <a:r>
              <a:rPr lang="en-US" altLang="en-US" sz="2400"/>
              <a:t>effort – amount of physical or mental exertions needed to perform the job</a:t>
            </a:r>
          </a:p>
          <a:p>
            <a:pPr lvl="1" eaLnBrk="1" hangingPunct="1">
              <a:lnSpc>
                <a:spcPct val="90000"/>
              </a:lnSpc>
              <a:defRPr/>
            </a:pPr>
            <a:r>
              <a:rPr lang="en-US" altLang="en-US" sz="2400"/>
              <a:t>responsibility – degree of accountability</a:t>
            </a:r>
          </a:p>
          <a:p>
            <a:pPr lvl="1" eaLnBrk="1" hangingPunct="1">
              <a:lnSpc>
                <a:spcPct val="90000"/>
              </a:lnSpc>
              <a:defRPr/>
            </a:pPr>
            <a:r>
              <a:rPr lang="en-US" altLang="en-US" sz="2400"/>
              <a:t>working conditions – physical and hazard-related</a:t>
            </a:r>
          </a:p>
          <a:p>
            <a:pPr lvl="1" eaLnBrk="1" hangingPunct="1">
              <a:lnSpc>
                <a:spcPct val="90000"/>
              </a:lnSpc>
              <a:defRPr/>
            </a:pPr>
            <a:r>
              <a:rPr lang="en-US" altLang="en-US" sz="2400"/>
              <a:t>establishment – locus of job/place of business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DE128803-1AC3-452A-9131-C707DD60CED4}"/>
              </a:ext>
            </a:extLst>
          </p:cNvPr>
          <p:cNvSpPr>
            <a:spLocks noGrp="1" noChangeArrowheads="1"/>
          </p:cNvSpPr>
          <p:nvPr>
            <p:ph type="title"/>
          </p:nvPr>
        </p:nvSpPr>
        <p:spPr/>
        <p:txBody>
          <a:bodyPr/>
          <a:lstStyle/>
          <a:p>
            <a:pPr eaLnBrk="1" hangingPunct="1">
              <a:defRPr/>
            </a:pPr>
            <a:r>
              <a:rPr lang="en-US" altLang="en-US"/>
              <a:t>Discriminatory Practices</a:t>
            </a:r>
          </a:p>
        </p:txBody>
      </p:sp>
      <p:sp>
        <p:nvSpPr>
          <p:cNvPr id="36867" name="Rectangle 3">
            <a:extLst>
              <a:ext uri="{FF2B5EF4-FFF2-40B4-BE49-F238E27FC236}">
                <a16:creationId xmlns:a16="http://schemas.microsoft.com/office/drawing/2014/main" id="{F5DFE2EF-6122-4393-841D-5BDB82A807F7}"/>
              </a:ext>
            </a:extLst>
          </p:cNvPr>
          <p:cNvSpPr>
            <a:spLocks noGrp="1" noChangeArrowheads="1"/>
          </p:cNvSpPr>
          <p:nvPr>
            <p:ph type="body" idx="1"/>
          </p:nvPr>
        </p:nvSpPr>
        <p:spPr>
          <a:xfrm>
            <a:off x="533400" y="2362200"/>
            <a:ext cx="8229600" cy="4114800"/>
          </a:xfrm>
        </p:spPr>
        <p:txBody>
          <a:bodyPr/>
          <a:lstStyle/>
          <a:p>
            <a:pPr eaLnBrk="1" hangingPunct="1">
              <a:lnSpc>
                <a:spcPct val="90000"/>
              </a:lnSpc>
              <a:defRPr/>
            </a:pPr>
            <a:r>
              <a:rPr lang="en-US" altLang="en-US" sz="2800"/>
              <a:t>Race/Color (hair, facial features, skin color)</a:t>
            </a:r>
          </a:p>
          <a:p>
            <a:pPr lvl="1" eaLnBrk="1" hangingPunct="1">
              <a:lnSpc>
                <a:spcPct val="90000"/>
              </a:lnSpc>
              <a:defRPr/>
            </a:pPr>
            <a:r>
              <a:rPr lang="en-US" altLang="en-US" sz="2400"/>
              <a:t>Unlawful to discriminate on the basis of race/color</a:t>
            </a:r>
          </a:p>
          <a:p>
            <a:pPr lvl="1" eaLnBrk="1" hangingPunct="1">
              <a:lnSpc>
                <a:spcPct val="90000"/>
              </a:lnSpc>
              <a:defRPr/>
            </a:pPr>
            <a:r>
              <a:rPr lang="en-US" altLang="en-US" sz="2400"/>
              <a:t>Applies to hiring, termination, promotion, compensation, job training, terms/condition/privileges of employment </a:t>
            </a:r>
          </a:p>
          <a:p>
            <a:pPr lvl="1" eaLnBrk="1" hangingPunct="1">
              <a:lnSpc>
                <a:spcPct val="90000"/>
              </a:lnSpc>
              <a:defRPr/>
            </a:pPr>
            <a:r>
              <a:rPr lang="en-US" altLang="en-US" sz="2400"/>
              <a:t>Also prohibits use of stereotypes or assumptions of attributes, abilities, traits, conditions, etc</a:t>
            </a:r>
          </a:p>
          <a:p>
            <a:pPr lvl="1" eaLnBrk="1" hangingPunct="1">
              <a:lnSpc>
                <a:spcPct val="90000"/>
              </a:lnSpc>
              <a:defRPr/>
            </a:pPr>
            <a:r>
              <a:rPr lang="en-US" altLang="en-US" sz="2400"/>
              <a:t>Prohibits both intentional actions and neutral policies that disproportionately exclude minorities</a:t>
            </a:r>
          </a:p>
          <a:p>
            <a:pPr lvl="1" eaLnBrk="1" hangingPunct="1">
              <a:lnSpc>
                <a:spcPct val="90000"/>
              </a:lnSpc>
              <a:defRPr/>
            </a:pPr>
            <a:r>
              <a:rPr lang="en-US" altLang="en-US" sz="2400"/>
              <a:t>Prohibits segregation or classification</a:t>
            </a:r>
          </a:p>
        </p:txBody>
      </p:sp>
      <p:sp>
        <p:nvSpPr>
          <p:cNvPr id="36868" name="Text Box 4">
            <a:extLst>
              <a:ext uri="{FF2B5EF4-FFF2-40B4-BE49-F238E27FC236}">
                <a16:creationId xmlns:a16="http://schemas.microsoft.com/office/drawing/2014/main" id="{BD6A1975-002A-48C2-B225-D1D08D37EE5C}"/>
              </a:ext>
            </a:extLst>
          </p:cNvPr>
          <p:cNvSpPr txBox="1">
            <a:spLocks noChangeArrowheads="1"/>
          </p:cNvSpPr>
          <p:nvPr/>
        </p:nvSpPr>
        <p:spPr bwMode="auto">
          <a:xfrm>
            <a:off x="533400" y="1219200"/>
            <a:ext cx="8153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b="1" i="1">
                <a:effectLst>
                  <a:outerShdw blurRad="38100" dist="38100" dir="2700000" algn="tl">
                    <a:srgbClr val="000000"/>
                  </a:outerShdw>
                </a:effectLst>
              </a:rPr>
              <a:t>Educational programs of Texas Cooperative Extension are open to all people without regard to race, color, sex, disability, religion, age, or national origin.</a:t>
            </a:r>
          </a:p>
        </p:txBody>
      </p:sp>
      <p:sp>
        <p:nvSpPr>
          <p:cNvPr id="20485" name="Text Box 5">
            <a:extLst>
              <a:ext uri="{FF2B5EF4-FFF2-40B4-BE49-F238E27FC236}">
                <a16:creationId xmlns:a16="http://schemas.microsoft.com/office/drawing/2014/main" id="{5F2E2395-E148-4832-AE0E-B09CCA812C48}"/>
              </a:ext>
            </a:extLst>
          </p:cNvPr>
          <p:cNvSpPr txBox="1">
            <a:spLocks noChangeArrowheads="1"/>
          </p:cNvSpPr>
          <p:nvPr/>
        </p:nvSpPr>
        <p:spPr bwMode="auto">
          <a:xfrm>
            <a:off x="609600" y="6248400"/>
            <a:ext cx="510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b="1" i="1">
                <a:solidFill>
                  <a:srgbClr val="FFFF00"/>
                </a:solidFill>
              </a:rPr>
              <a:t>Applicable law:  Civil Rights Act of 1964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7B131B89-2C12-4385-8BC5-6DC6422627B5}"/>
              </a:ext>
            </a:extLst>
          </p:cNvPr>
          <p:cNvSpPr>
            <a:spLocks noGrp="1" noChangeArrowheads="1"/>
          </p:cNvSpPr>
          <p:nvPr>
            <p:ph type="title"/>
          </p:nvPr>
        </p:nvSpPr>
        <p:spPr/>
        <p:txBody>
          <a:bodyPr/>
          <a:lstStyle/>
          <a:p>
            <a:pPr eaLnBrk="1" hangingPunct="1">
              <a:defRPr/>
            </a:pPr>
            <a:r>
              <a:rPr lang="en-US" altLang="en-US"/>
              <a:t>Discriminatory Practices</a:t>
            </a:r>
          </a:p>
        </p:txBody>
      </p:sp>
      <p:sp>
        <p:nvSpPr>
          <p:cNvPr id="49155" name="Rectangle 3">
            <a:extLst>
              <a:ext uri="{FF2B5EF4-FFF2-40B4-BE49-F238E27FC236}">
                <a16:creationId xmlns:a16="http://schemas.microsoft.com/office/drawing/2014/main" id="{DD8F182B-3CCD-4688-8781-E0F976EC0B05}"/>
              </a:ext>
            </a:extLst>
          </p:cNvPr>
          <p:cNvSpPr>
            <a:spLocks noGrp="1" noChangeArrowheads="1"/>
          </p:cNvSpPr>
          <p:nvPr>
            <p:ph type="body" idx="1"/>
          </p:nvPr>
        </p:nvSpPr>
        <p:spPr>
          <a:xfrm>
            <a:off x="381000" y="1752600"/>
            <a:ext cx="8229600" cy="3733800"/>
          </a:xfrm>
        </p:spPr>
        <p:txBody>
          <a:bodyPr/>
          <a:lstStyle/>
          <a:p>
            <a:pPr lvl="1" eaLnBrk="1" hangingPunct="1">
              <a:defRPr/>
            </a:pPr>
            <a:r>
              <a:rPr lang="en-US" altLang="en-US" sz="2400"/>
              <a:t>Sex </a:t>
            </a:r>
          </a:p>
          <a:p>
            <a:pPr lvl="2" eaLnBrk="1" hangingPunct="1">
              <a:defRPr/>
            </a:pPr>
            <a:r>
              <a:rPr lang="en-US" altLang="en-US" sz="2000"/>
              <a:t>Cannot deny participation in nor benefits of employment or programs/activities on the basis of sex</a:t>
            </a:r>
          </a:p>
          <a:p>
            <a:pPr lvl="2" eaLnBrk="1" hangingPunct="1">
              <a:defRPr/>
            </a:pPr>
            <a:r>
              <a:rPr lang="en-US" altLang="en-US" sz="2000"/>
              <a:t>Some exclusions exist for religious schools or sex-based programs</a:t>
            </a:r>
          </a:p>
          <a:p>
            <a:pPr lvl="2" eaLnBrk="1" hangingPunct="1">
              <a:defRPr/>
            </a:pPr>
            <a:r>
              <a:rPr lang="en-US" altLang="en-US" sz="2000"/>
              <a:t>Includes pregnancy, childbirth, and related medical conditions</a:t>
            </a:r>
          </a:p>
          <a:p>
            <a:pPr lvl="2" eaLnBrk="1" hangingPunct="1">
              <a:defRPr/>
            </a:pPr>
            <a:r>
              <a:rPr lang="en-US" altLang="en-US" sz="2000"/>
              <a:t>May treat affected employees consistent with those with temporary disabilities</a:t>
            </a:r>
          </a:p>
          <a:p>
            <a:pPr lvl="2" eaLnBrk="1" hangingPunct="1">
              <a:defRPr/>
            </a:pPr>
            <a:r>
              <a:rPr lang="en-US" altLang="en-US" sz="2000"/>
              <a:t>Cannot deny health benefits or discriminate on marital status</a:t>
            </a:r>
          </a:p>
        </p:txBody>
      </p:sp>
      <p:sp>
        <p:nvSpPr>
          <p:cNvPr id="21508" name="Text Box 5">
            <a:extLst>
              <a:ext uri="{FF2B5EF4-FFF2-40B4-BE49-F238E27FC236}">
                <a16:creationId xmlns:a16="http://schemas.microsoft.com/office/drawing/2014/main" id="{315DE462-393D-4DE9-8508-7AC2F88F72E0}"/>
              </a:ext>
            </a:extLst>
          </p:cNvPr>
          <p:cNvSpPr txBox="1">
            <a:spLocks noChangeArrowheads="1"/>
          </p:cNvSpPr>
          <p:nvPr/>
        </p:nvSpPr>
        <p:spPr bwMode="auto">
          <a:xfrm>
            <a:off x="533400" y="5562600"/>
            <a:ext cx="73152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b="1" i="1">
                <a:solidFill>
                  <a:srgbClr val="FFFF00"/>
                </a:solidFill>
              </a:rPr>
              <a:t>Applicable law:  Title IX of Education Amendments, 1972 </a:t>
            </a:r>
          </a:p>
          <a:p>
            <a:pPr>
              <a:spcBef>
                <a:spcPct val="50000"/>
              </a:spcBef>
            </a:pPr>
            <a:r>
              <a:rPr lang="en-US" altLang="en-US" b="1" i="1">
                <a:solidFill>
                  <a:srgbClr val="FFFF00"/>
                </a:solidFill>
              </a:rPr>
              <a:t>                             Pregnancy Determination Act, CRA of 1964</a:t>
            </a:r>
          </a:p>
          <a:p>
            <a:pPr>
              <a:spcBef>
                <a:spcPct val="50000"/>
              </a:spcBef>
            </a:pPr>
            <a:r>
              <a:rPr lang="en-US" altLang="en-US" b="1" i="1">
                <a:solidFill>
                  <a:srgbClr val="FFFF00"/>
                </a:solidFill>
              </a:rPr>
              <a:t>                            Equal Pay Act of 1963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C26A2E4-4EA6-443E-BD7F-5172C7B85D17}"/>
              </a:ext>
            </a:extLst>
          </p:cNvPr>
          <p:cNvSpPr>
            <a:spLocks noGrp="1" noChangeArrowheads="1"/>
          </p:cNvSpPr>
          <p:nvPr>
            <p:ph type="title"/>
          </p:nvPr>
        </p:nvSpPr>
        <p:spPr/>
        <p:txBody>
          <a:bodyPr/>
          <a:lstStyle/>
          <a:p>
            <a:pPr eaLnBrk="1" hangingPunct="1">
              <a:defRPr/>
            </a:pPr>
            <a:r>
              <a:rPr lang="en-US" altLang="en-US" sz="4000" dirty="0"/>
              <a:t>Why are compliance reviews conducted?</a:t>
            </a:r>
          </a:p>
        </p:txBody>
      </p:sp>
      <p:sp>
        <p:nvSpPr>
          <p:cNvPr id="33795" name="Rectangle 3">
            <a:extLst>
              <a:ext uri="{FF2B5EF4-FFF2-40B4-BE49-F238E27FC236}">
                <a16:creationId xmlns:a16="http://schemas.microsoft.com/office/drawing/2014/main" id="{749BBDFD-2E82-4D84-9EC5-7C627B0C50C5}"/>
              </a:ext>
            </a:extLst>
          </p:cNvPr>
          <p:cNvSpPr>
            <a:spLocks noGrp="1" noChangeArrowheads="1"/>
          </p:cNvSpPr>
          <p:nvPr>
            <p:ph type="body" idx="1"/>
          </p:nvPr>
        </p:nvSpPr>
        <p:spPr>
          <a:xfrm>
            <a:off x="457200" y="1600200"/>
            <a:ext cx="8229600" cy="4800600"/>
          </a:xfrm>
        </p:spPr>
        <p:txBody>
          <a:bodyPr/>
          <a:lstStyle/>
          <a:p>
            <a:pPr eaLnBrk="1" hangingPunct="1">
              <a:lnSpc>
                <a:spcPct val="90000"/>
              </a:lnSpc>
              <a:defRPr/>
            </a:pPr>
            <a:r>
              <a:rPr lang="en-US" altLang="en-US" dirty="0"/>
              <a:t>To determine and assure compliance with federal laws and USDA departmental regulations related to non-discrimination in programs, services, and employment practices. </a:t>
            </a:r>
          </a:p>
          <a:p>
            <a:pPr marL="0" indent="0" eaLnBrk="1" hangingPunct="1">
              <a:lnSpc>
                <a:spcPct val="90000"/>
              </a:lnSpc>
              <a:buFont typeface="Wingdings" panose="05000000000000000000" pitchFamily="2" charset="2"/>
              <a:buNone/>
              <a:defRPr/>
            </a:pPr>
            <a:endParaRPr lang="en-US" altLang="en-US" dirty="0"/>
          </a:p>
          <a:p>
            <a:pPr eaLnBrk="1" hangingPunct="1">
              <a:lnSpc>
                <a:spcPct val="90000"/>
              </a:lnSpc>
              <a:defRPr/>
            </a:pPr>
            <a:r>
              <a:rPr lang="en-US" altLang="en-US" dirty="0"/>
              <a:t>USDA civil rights regulations 7 CFR 15, “any recipient of federal financial assistance, regardless of the amount, is subject to civil rights reviews.”</a:t>
            </a:r>
          </a:p>
          <a:p>
            <a:pPr eaLnBrk="1" hangingPunct="1">
              <a:lnSpc>
                <a:spcPct val="90000"/>
              </a:lnSpc>
              <a:defRPr/>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1B0352B-90CB-4233-AD51-F98098CFB37C}"/>
              </a:ext>
            </a:extLst>
          </p:cNvPr>
          <p:cNvSpPr>
            <a:spLocks noGrp="1" noChangeArrowheads="1"/>
          </p:cNvSpPr>
          <p:nvPr>
            <p:ph type="title"/>
          </p:nvPr>
        </p:nvSpPr>
        <p:spPr/>
        <p:txBody>
          <a:bodyPr/>
          <a:lstStyle/>
          <a:p>
            <a:pPr eaLnBrk="1" hangingPunct="1">
              <a:defRPr/>
            </a:pPr>
            <a:r>
              <a:rPr lang="en-US" altLang="en-US"/>
              <a:t>Discriminatory Practices</a:t>
            </a:r>
          </a:p>
        </p:txBody>
      </p:sp>
      <p:sp>
        <p:nvSpPr>
          <p:cNvPr id="50179" name="Rectangle 3">
            <a:extLst>
              <a:ext uri="{FF2B5EF4-FFF2-40B4-BE49-F238E27FC236}">
                <a16:creationId xmlns:a16="http://schemas.microsoft.com/office/drawing/2014/main" id="{F614C159-C290-4898-B61B-2FA7C19EBA6A}"/>
              </a:ext>
            </a:extLst>
          </p:cNvPr>
          <p:cNvSpPr>
            <a:spLocks noGrp="1" noChangeArrowheads="1"/>
          </p:cNvSpPr>
          <p:nvPr>
            <p:ph type="body" idx="1"/>
          </p:nvPr>
        </p:nvSpPr>
        <p:spPr>
          <a:xfrm>
            <a:off x="228600" y="1905000"/>
            <a:ext cx="8458200" cy="4114800"/>
          </a:xfrm>
        </p:spPr>
        <p:txBody>
          <a:bodyPr/>
          <a:lstStyle/>
          <a:p>
            <a:pPr lvl="1" eaLnBrk="1" hangingPunct="1">
              <a:defRPr/>
            </a:pPr>
            <a:r>
              <a:rPr lang="en-US" altLang="en-US" dirty="0"/>
              <a:t>Disability </a:t>
            </a:r>
          </a:p>
          <a:p>
            <a:pPr lvl="2" eaLnBrk="1" hangingPunct="1">
              <a:defRPr/>
            </a:pPr>
            <a:r>
              <a:rPr lang="en-US" altLang="en-US" dirty="0"/>
              <a:t>Must provide notice of accommodations</a:t>
            </a:r>
          </a:p>
          <a:p>
            <a:pPr lvl="2" eaLnBrk="1" hangingPunct="1">
              <a:defRPr/>
            </a:pPr>
            <a:r>
              <a:rPr lang="en-US" altLang="en-US" dirty="0"/>
              <a:t>Must make reasonable accommodations</a:t>
            </a:r>
          </a:p>
          <a:p>
            <a:pPr lvl="2" eaLnBrk="1" hangingPunct="1">
              <a:defRPr/>
            </a:pPr>
            <a:r>
              <a:rPr lang="en-US" altLang="en-US" dirty="0"/>
              <a:t>Must not segregate those requiring accommodations</a:t>
            </a:r>
          </a:p>
          <a:p>
            <a:pPr lvl="2" eaLnBrk="1" hangingPunct="1">
              <a:defRPr/>
            </a:pPr>
            <a:r>
              <a:rPr lang="en-US" altLang="en-US" dirty="0"/>
              <a:t>Maintaining a list of service providers and/or auxiliary equipment</a:t>
            </a:r>
          </a:p>
          <a:p>
            <a:pPr lvl="2" eaLnBrk="1" hangingPunct="1">
              <a:defRPr/>
            </a:pPr>
            <a:r>
              <a:rPr lang="en-US" altLang="en-US" dirty="0"/>
              <a:t>Applies to both employees and clientele</a:t>
            </a:r>
          </a:p>
        </p:txBody>
      </p:sp>
      <p:sp>
        <p:nvSpPr>
          <p:cNvPr id="22532" name="Text Box 4">
            <a:extLst>
              <a:ext uri="{FF2B5EF4-FFF2-40B4-BE49-F238E27FC236}">
                <a16:creationId xmlns:a16="http://schemas.microsoft.com/office/drawing/2014/main" id="{A1623E0C-CFFA-48C3-BA9C-B39B1953FB9F}"/>
              </a:ext>
            </a:extLst>
          </p:cNvPr>
          <p:cNvSpPr txBox="1">
            <a:spLocks noChangeArrowheads="1"/>
          </p:cNvSpPr>
          <p:nvPr/>
        </p:nvSpPr>
        <p:spPr bwMode="auto">
          <a:xfrm>
            <a:off x="609600" y="6248400"/>
            <a:ext cx="716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b="1" i="1">
                <a:solidFill>
                  <a:srgbClr val="FFFF00"/>
                </a:solidFill>
              </a:rPr>
              <a:t>Applicable law:  Americans with Disabilities Act of 1990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8F0EDFA4-2EA3-4C9B-8DAC-623D40E6670D}"/>
              </a:ext>
            </a:extLst>
          </p:cNvPr>
          <p:cNvSpPr>
            <a:spLocks noGrp="1" noChangeArrowheads="1"/>
          </p:cNvSpPr>
          <p:nvPr>
            <p:ph type="title"/>
          </p:nvPr>
        </p:nvSpPr>
        <p:spPr/>
        <p:txBody>
          <a:bodyPr/>
          <a:lstStyle/>
          <a:p>
            <a:pPr eaLnBrk="1" hangingPunct="1">
              <a:defRPr/>
            </a:pPr>
            <a:r>
              <a:rPr lang="en-US" altLang="en-US"/>
              <a:t>Discriminatory Practices</a:t>
            </a:r>
          </a:p>
        </p:txBody>
      </p:sp>
      <p:sp>
        <p:nvSpPr>
          <p:cNvPr id="51203" name="Rectangle 3">
            <a:extLst>
              <a:ext uri="{FF2B5EF4-FFF2-40B4-BE49-F238E27FC236}">
                <a16:creationId xmlns:a16="http://schemas.microsoft.com/office/drawing/2014/main" id="{A7AA3FA4-02FE-4C15-9E0E-021734051E88}"/>
              </a:ext>
            </a:extLst>
          </p:cNvPr>
          <p:cNvSpPr>
            <a:spLocks noGrp="1" noChangeArrowheads="1"/>
          </p:cNvSpPr>
          <p:nvPr>
            <p:ph type="body" idx="1"/>
          </p:nvPr>
        </p:nvSpPr>
        <p:spPr>
          <a:xfrm>
            <a:off x="0" y="1905000"/>
            <a:ext cx="8915400" cy="4114800"/>
          </a:xfrm>
        </p:spPr>
        <p:txBody>
          <a:bodyPr/>
          <a:lstStyle/>
          <a:p>
            <a:pPr lvl="1" eaLnBrk="1" hangingPunct="1">
              <a:defRPr/>
            </a:pPr>
            <a:r>
              <a:rPr lang="en-US" altLang="en-US" sz="2400" dirty="0"/>
              <a:t>Religion</a:t>
            </a:r>
          </a:p>
          <a:p>
            <a:pPr lvl="2" eaLnBrk="1" hangingPunct="1">
              <a:defRPr/>
            </a:pPr>
            <a:r>
              <a:rPr lang="en-US" altLang="en-US" sz="2000" dirty="0"/>
              <a:t>Must provide reasonable accommodations for religious practices unless employer can prove undue hardship</a:t>
            </a:r>
          </a:p>
          <a:p>
            <a:pPr lvl="2" eaLnBrk="1" hangingPunct="1">
              <a:defRPr/>
            </a:pPr>
            <a:r>
              <a:rPr lang="en-US" altLang="en-US" sz="2000" dirty="0"/>
              <a:t>“New age” training programs may conflict with religious beliefs (Yoga, biofeedback, meditation)</a:t>
            </a:r>
          </a:p>
          <a:p>
            <a:pPr lvl="2" eaLnBrk="1" hangingPunct="1">
              <a:defRPr/>
            </a:pPr>
            <a:r>
              <a:rPr lang="en-US" altLang="en-US" sz="2000" dirty="0"/>
              <a:t>Religious beliefs that prohibit borrowing or paying dues</a:t>
            </a:r>
          </a:p>
          <a:p>
            <a:pPr lvl="2" eaLnBrk="1" hangingPunct="1">
              <a:defRPr/>
            </a:pPr>
            <a:r>
              <a:rPr lang="en-US" altLang="en-US" sz="2000" dirty="0"/>
              <a:t>Job duties conflicting with Sabbath observances or religious holidays</a:t>
            </a:r>
          </a:p>
          <a:p>
            <a:pPr lvl="2" eaLnBrk="1" hangingPunct="1">
              <a:defRPr/>
            </a:pPr>
            <a:r>
              <a:rPr lang="en-US" altLang="en-US" sz="2000" dirty="0"/>
              <a:t>Employer must honor religious objections if they are made as such. </a:t>
            </a:r>
          </a:p>
        </p:txBody>
      </p:sp>
      <p:sp>
        <p:nvSpPr>
          <p:cNvPr id="23556" name="Text Box 4">
            <a:extLst>
              <a:ext uri="{FF2B5EF4-FFF2-40B4-BE49-F238E27FC236}">
                <a16:creationId xmlns:a16="http://schemas.microsoft.com/office/drawing/2014/main" id="{FA06A738-6CE4-44E1-BE19-6A4C6435E4E9}"/>
              </a:ext>
            </a:extLst>
          </p:cNvPr>
          <p:cNvSpPr txBox="1">
            <a:spLocks noChangeArrowheads="1"/>
          </p:cNvSpPr>
          <p:nvPr/>
        </p:nvSpPr>
        <p:spPr bwMode="auto">
          <a:xfrm>
            <a:off x="609600" y="6248400"/>
            <a:ext cx="510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b="1" i="1">
                <a:solidFill>
                  <a:srgbClr val="FFFF00"/>
                </a:solidFill>
              </a:rPr>
              <a:t>Applicable law:  Civil Rights Act of 1964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ED80F55E-3F36-4FAA-929D-21F945A07AE4}"/>
              </a:ext>
            </a:extLst>
          </p:cNvPr>
          <p:cNvSpPr>
            <a:spLocks noGrp="1" noChangeArrowheads="1"/>
          </p:cNvSpPr>
          <p:nvPr>
            <p:ph type="title"/>
          </p:nvPr>
        </p:nvSpPr>
        <p:spPr/>
        <p:txBody>
          <a:bodyPr/>
          <a:lstStyle/>
          <a:p>
            <a:pPr eaLnBrk="1" hangingPunct="1">
              <a:defRPr/>
            </a:pPr>
            <a:r>
              <a:rPr lang="en-US" altLang="en-US"/>
              <a:t>Discriminatory Practices</a:t>
            </a:r>
          </a:p>
        </p:txBody>
      </p:sp>
      <p:sp>
        <p:nvSpPr>
          <p:cNvPr id="52227" name="Rectangle 3">
            <a:extLst>
              <a:ext uri="{FF2B5EF4-FFF2-40B4-BE49-F238E27FC236}">
                <a16:creationId xmlns:a16="http://schemas.microsoft.com/office/drawing/2014/main" id="{26109A33-BF3D-4DFD-B48C-E9934EE558D8}"/>
              </a:ext>
            </a:extLst>
          </p:cNvPr>
          <p:cNvSpPr>
            <a:spLocks noGrp="1" noChangeArrowheads="1"/>
          </p:cNvSpPr>
          <p:nvPr>
            <p:ph type="body" idx="1"/>
          </p:nvPr>
        </p:nvSpPr>
        <p:spPr>
          <a:xfrm>
            <a:off x="457200" y="1905000"/>
            <a:ext cx="8229600" cy="4114800"/>
          </a:xfrm>
        </p:spPr>
        <p:txBody>
          <a:bodyPr/>
          <a:lstStyle/>
          <a:p>
            <a:pPr lvl="1" eaLnBrk="1" hangingPunct="1">
              <a:defRPr/>
            </a:pPr>
            <a:r>
              <a:rPr lang="en-US" altLang="en-US"/>
              <a:t>Age</a:t>
            </a:r>
          </a:p>
          <a:p>
            <a:pPr lvl="2" eaLnBrk="1" hangingPunct="1">
              <a:defRPr/>
            </a:pPr>
            <a:r>
              <a:rPr lang="en-US" altLang="en-US"/>
              <a:t>Applies to persons 40 years or age or older</a:t>
            </a:r>
          </a:p>
          <a:p>
            <a:pPr lvl="2" eaLnBrk="1" hangingPunct="1">
              <a:defRPr/>
            </a:pPr>
            <a:r>
              <a:rPr lang="en-US" altLang="en-US"/>
              <a:t>Affects employers with over 20 employees</a:t>
            </a:r>
          </a:p>
          <a:p>
            <a:pPr lvl="2" eaLnBrk="1" hangingPunct="1">
              <a:defRPr/>
            </a:pPr>
            <a:r>
              <a:rPr lang="en-US" altLang="en-US"/>
              <a:t>Disparate treatment of any employee, volunteer, or service recipient in job notices, advertisements, pre-employment inquiries, benefits, hiring, firing, transfers, promotions, layoffs, training, job assignments. </a:t>
            </a:r>
          </a:p>
        </p:txBody>
      </p:sp>
      <p:sp>
        <p:nvSpPr>
          <p:cNvPr id="24580" name="Text Box 4">
            <a:extLst>
              <a:ext uri="{FF2B5EF4-FFF2-40B4-BE49-F238E27FC236}">
                <a16:creationId xmlns:a16="http://schemas.microsoft.com/office/drawing/2014/main" id="{A2212076-5ADD-4B00-8F44-ED8107A88048}"/>
              </a:ext>
            </a:extLst>
          </p:cNvPr>
          <p:cNvSpPr txBox="1">
            <a:spLocks noChangeArrowheads="1"/>
          </p:cNvSpPr>
          <p:nvPr/>
        </p:nvSpPr>
        <p:spPr bwMode="auto">
          <a:xfrm>
            <a:off x="609600" y="6248400"/>
            <a:ext cx="510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b="1" i="1">
                <a:solidFill>
                  <a:srgbClr val="FFFF00"/>
                </a:solidFill>
              </a:rPr>
              <a:t>Applicable law:  Civil Rights Act of 1964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26183295-F39D-412B-9E2A-2874891D3E28}"/>
              </a:ext>
            </a:extLst>
          </p:cNvPr>
          <p:cNvSpPr>
            <a:spLocks noGrp="1" noChangeArrowheads="1"/>
          </p:cNvSpPr>
          <p:nvPr>
            <p:ph type="title"/>
          </p:nvPr>
        </p:nvSpPr>
        <p:spPr/>
        <p:txBody>
          <a:bodyPr/>
          <a:lstStyle/>
          <a:p>
            <a:pPr eaLnBrk="1" hangingPunct="1">
              <a:defRPr/>
            </a:pPr>
            <a:r>
              <a:rPr lang="en-US" altLang="en-US"/>
              <a:t>Discriminatory Practices</a:t>
            </a:r>
          </a:p>
        </p:txBody>
      </p:sp>
      <p:sp>
        <p:nvSpPr>
          <p:cNvPr id="53251" name="Rectangle 3">
            <a:extLst>
              <a:ext uri="{FF2B5EF4-FFF2-40B4-BE49-F238E27FC236}">
                <a16:creationId xmlns:a16="http://schemas.microsoft.com/office/drawing/2014/main" id="{2A491B2F-1BD3-47F7-BA8E-485D472D8C52}"/>
              </a:ext>
            </a:extLst>
          </p:cNvPr>
          <p:cNvSpPr>
            <a:spLocks noGrp="1" noChangeArrowheads="1"/>
          </p:cNvSpPr>
          <p:nvPr>
            <p:ph type="body" idx="1"/>
          </p:nvPr>
        </p:nvSpPr>
        <p:spPr>
          <a:xfrm>
            <a:off x="457200" y="1447800"/>
            <a:ext cx="8229600" cy="4267200"/>
          </a:xfrm>
        </p:spPr>
        <p:txBody>
          <a:bodyPr/>
          <a:lstStyle/>
          <a:p>
            <a:pPr lvl="1" eaLnBrk="1" hangingPunct="1">
              <a:lnSpc>
                <a:spcPct val="80000"/>
              </a:lnSpc>
              <a:defRPr/>
            </a:pPr>
            <a:r>
              <a:rPr lang="en-US" altLang="en-US" sz="2400"/>
              <a:t>National origin</a:t>
            </a:r>
          </a:p>
          <a:p>
            <a:pPr lvl="2" eaLnBrk="1" hangingPunct="1">
              <a:lnSpc>
                <a:spcPct val="80000"/>
              </a:lnSpc>
              <a:defRPr/>
            </a:pPr>
            <a:r>
              <a:rPr lang="en-US" altLang="en-US" sz="2000"/>
              <a:t>English-only rule – unless it is critical to the business purpose and notice is provided</a:t>
            </a:r>
          </a:p>
          <a:p>
            <a:pPr lvl="2" eaLnBrk="1" hangingPunct="1">
              <a:lnSpc>
                <a:spcPct val="80000"/>
              </a:lnSpc>
              <a:defRPr/>
            </a:pPr>
            <a:r>
              <a:rPr lang="en-US" altLang="en-US" sz="2000"/>
              <a:t>Limited English Proficiency (LEP) – requires agencies to provide meaningful access to persons with LEP</a:t>
            </a:r>
          </a:p>
          <a:p>
            <a:pPr lvl="2" eaLnBrk="1" hangingPunct="1">
              <a:lnSpc>
                <a:spcPct val="80000"/>
              </a:lnSpc>
              <a:defRPr/>
            </a:pPr>
            <a:r>
              <a:rPr lang="en-US" altLang="en-US" sz="2000"/>
              <a:t>Accent – unless employer can show detrimental effect on performance or make business case</a:t>
            </a:r>
          </a:p>
          <a:p>
            <a:pPr lvl="2" eaLnBrk="1" hangingPunct="1">
              <a:lnSpc>
                <a:spcPct val="80000"/>
              </a:lnSpc>
              <a:defRPr/>
            </a:pPr>
            <a:r>
              <a:rPr lang="en-US" altLang="en-US" sz="2000"/>
              <a:t>Harassment – behavior that creates an intimidating, hostile, or offensive work environment or otherwise affect performance or employment opportunities</a:t>
            </a:r>
          </a:p>
          <a:p>
            <a:pPr lvl="2" eaLnBrk="1" hangingPunct="1">
              <a:lnSpc>
                <a:spcPct val="80000"/>
              </a:lnSpc>
              <a:defRPr/>
            </a:pPr>
            <a:r>
              <a:rPr lang="en-US" altLang="en-US" sz="2000"/>
              <a:t>Immigration-related – employment eligibility verification requests or other actions that create requirements of some and not others or requests that could reasonably be interpreted to be factors in an employment or program decision.</a:t>
            </a:r>
          </a:p>
          <a:p>
            <a:pPr lvl="2" eaLnBrk="1" hangingPunct="1">
              <a:lnSpc>
                <a:spcPct val="80000"/>
              </a:lnSpc>
              <a:defRPr/>
            </a:pPr>
            <a:endParaRPr lang="en-US" altLang="en-US" sz="2000"/>
          </a:p>
        </p:txBody>
      </p:sp>
      <p:sp>
        <p:nvSpPr>
          <p:cNvPr id="25604" name="Text Box 4">
            <a:extLst>
              <a:ext uri="{FF2B5EF4-FFF2-40B4-BE49-F238E27FC236}">
                <a16:creationId xmlns:a16="http://schemas.microsoft.com/office/drawing/2014/main" id="{108B4997-A553-400C-A2D0-555369CBAD54}"/>
              </a:ext>
            </a:extLst>
          </p:cNvPr>
          <p:cNvSpPr txBox="1">
            <a:spLocks noChangeArrowheads="1"/>
          </p:cNvSpPr>
          <p:nvPr/>
        </p:nvSpPr>
        <p:spPr bwMode="auto">
          <a:xfrm>
            <a:off x="838200" y="5665788"/>
            <a:ext cx="7467600"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b="1" i="1">
                <a:solidFill>
                  <a:srgbClr val="FFFF00"/>
                </a:solidFill>
              </a:rPr>
              <a:t>Applicable law:  Civil Rights Act of 1964 </a:t>
            </a:r>
          </a:p>
          <a:p>
            <a:pPr>
              <a:spcBef>
                <a:spcPct val="50000"/>
              </a:spcBef>
            </a:pPr>
            <a:r>
              <a:rPr lang="en-US" altLang="en-US" b="1" i="1">
                <a:solidFill>
                  <a:srgbClr val="FFFF00"/>
                </a:solidFill>
              </a:rPr>
              <a:t>                            Immigration Control and Reform Act of 1986</a:t>
            </a:r>
          </a:p>
          <a:p>
            <a:pPr>
              <a:spcBef>
                <a:spcPct val="50000"/>
              </a:spcBef>
            </a:pPr>
            <a:r>
              <a:rPr lang="en-US" altLang="en-US" b="1" i="1">
                <a:solidFill>
                  <a:srgbClr val="FFFF00"/>
                </a:solidFill>
              </a:rPr>
              <a:t>                            Executive Order 13166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4BD8BD66-B75D-48C5-9CE6-25BD9D7FEDC6}"/>
              </a:ext>
            </a:extLst>
          </p:cNvPr>
          <p:cNvSpPr>
            <a:spLocks noGrp="1" noChangeArrowheads="1"/>
          </p:cNvSpPr>
          <p:nvPr>
            <p:ph type="title"/>
          </p:nvPr>
        </p:nvSpPr>
        <p:spPr/>
        <p:txBody>
          <a:bodyPr/>
          <a:lstStyle/>
          <a:p>
            <a:pPr eaLnBrk="1" hangingPunct="1">
              <a:defRPr/>
            </a:pPr>
            <a:r>
              <a:rPr lang="en-US" altLang="en-US"/>
              <a:t>References</a:t>
            </a:r>
          </a:p>
        </p:txBody>
      </p:sp>
      <p:sp>
        <p:nvSpPr>
          <p:cNvPr id="54275" name="Rectangle 3">
            <a:extLst>
              <a:ext uri="{FF2B5EF4-FFF2-40B4-BE49-F238E27FC236}">
                <a16:creationId xmlns:a16="http://schemas.microsoft.com/office/drawing/2014/main" id="{C9916E06-AB62-4949-AF25-D0A0A0321A54}"/>
              </a:ext>
            </a:extLst>
          </p:cNvPr>
          <p:cNvSpPr>
            <a:spLocks noGrp="1" noChangeArrowheads="1"/>
          </p:cNvSpPr>
          <p:nvPr>
            <p:ph type="body" idx="1"/>
          </p:nvPr>
        </p:nvSpPr>
        <p:spPr/>
        <p:txBody>
          <a:bodyPr/>
          <a:lstStyle/>
          <a:p>
            <a:pPr eaLnBrk="1" hangingPunct="1">
              <a:lnSpc>
                <a:spcPct val="90000"/>
              </a:lnSpc>
              <a:defRPr/>
            </a:pPr>
            <a:r>
              <a:rPr lang="en-US" altLang="en-US" sz="2400">
                <a:hlinkClick r:id="rId2"/>
              </a:rPr>
              <a:t>http://csrees.usda.gov/about/offices/equalop.html</a:t>
            </a:r>
            <a:endParaRPr lang="en-US" altLang="en-US" sz="2400"/>
          </a:p>
          <a:p>
            <a:pPr lvl="1" eaLnBrk="1" hangingPunct="1">
              <a:lnSpc>
                <a:spcPct val="90000"/>
              </a:lnSpc>
              <a:defRPr/>
            </a:pPr>
            <a:r>
              <a:rPr lang="en-US" altLang="en-US" sz="2000"/>
              <a:t>Equal Opportunity Office of CSREES</a:t>
            </a:r>
          </a:p>
          <a:p>
            <a:pPr eaLnBrk="1" hangingPunct="1">
              <a:lnSpc>
                <a:spcPct val="90000"/>
              </a:lnSpc>
              <a:defRPr/>
            </a:pPr>
            <a:r>
              <a:rPr lang="en-US" altLang="en-US" sz="2400">
                <a:hlinkClick r:id="rId3"/>
              </a:rPr>
              <a:t>http://www.eeoc.gov/</a:t>
            </a:r>
            <a:endParaRPr lang="en-US" altLang="en-US" sz="2400"/>
          </a:p>
          <a:p>
            <a:pPr lvl="1" eaLnBrk="1" hangingPunct="1">
              <a:lnSpc>
                <a:spcPct val="90000"/>
              </a:lnSpc>
              <a:defRPr/>
            </a:pPr>
            <a:r>
              <a:rPr lang="en-US" altLang="en-US" sz="2000"/>
              <a:t>Equal Employment Opportunity Commission</a:t>
            </a:r>
          </a:p>
          <a:p>
            <a:pPr eaLnBrk="1" hangingPunct="1">
              <a:lnSpc>
                <a:spcPct val="90000"/>
              </a:lnSpc>
              <a:defRPr/>
            </a:pPr>
            <a:r>
              <a:rPr lang="en-US" altLang="en-US" sz="2400">
                <a:hlinkClick r:id="rId4"/>
              </a:rPr>
              <a:t>http://www.usdoj.gov/crt/cor/</a:t>
            </a:r>
            <a:endParaRPr lang="en-US" altLang="en-US" sz="2400"/>
          </a:p>
          <a:p>
            <a:pPr lvl="1" eaLnBrk="1" hangingPunct="1">
              <a:lnSpc>
                <a:spcPct val="90000"/>
              </a:lnSpc>
              <a:defRPr/>
            </a:pPr>
            <a:r>
              <a:rPr lang="en-US" altLang="en-US" sz="2000"/>
              <a:t>US Dept. of Justice, Civil Rights Division, Coordination and Review Section</a:t>
            </a:r>
          </a:p>
          <a:p>
            <a:pPr eaLnBrk="1" hangingPunct="1">
              <a:lnSpc>
                <a:spcPct val="90000"/>
              </a:lnSpc>
              <a:defRPr/>
            </a:pPr>
            <a:r>
              <a:rPr lang="en-US" altLang="en-US" sz="2400"/>
              <a:t>USDA CSREES Civil Rights Compliance Review Guide for Extension Programs (2005).</a:t>
            </a:r>
          </a:p>
          <a:p>
            <a:pPr eaLnBrk="1" hangingPunct="1">
              <a:lnSpc>
                <a:spcPct val="90000"/>
              </a:lnSpc>
              <a:defRPr/>
            </a:pPr>
            <a:r>
              <a:rPr lang="en-US" altLang="en-US" sz="2400">
                <a:hlinkClick r:id="rId5"/>
              </a:rPr>
              <a:t>http://www.tamus.edu/offices/eo/</a:t>
            </a:r>
            <a:endParaRPr lang="en-US" altLang="en-US" sz="2400"/>
          </a:p>
          <a:p>
            <a:pPr lvl="1" eaLnBrk="1" hangingPunct="1">
              <a:lnSpc>
                <a:spcPct val="90000"/>
              </a:lnSpc>
              <a:defRPr/>
            </a:pPr>
            <a:r>
              <a:rPr lang="en-US" altLang="en-US" sz="2000"/>
              <a:t>Equal Opportunity Office of The Texas A&amp;M University System</a:t>
            </a:r>
          </a:p>
          <a:p>
            <a:pPr eaLnBrk="1" hangingPunct="1">
              <a:lnSpc>
                <a:spcPct val="90000"/>
              </a:lnSpc>
              <a:buFont typeface="Wingdings" panose="05000000000000000000" pitchFamily="2" charset="2"/>
              <a:buNone/>
              <a:defRPr/>
            </a:pPr>
            <a:endParaRPr lang="en-US"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F1D43FB-F165-4EA5-9141-499675C2D80C}"/>
              </a:ext>
            </a:extLst>
          </p:cNvPr>
          <p:cNvSpPr>
            <a:spLocks noGrp="1" noChangeArrowheads="1"/>
          </p:cNvSpPr>
          <p:nvPr>
            <p:ph type="title"/>
          </p:nvPr>
        </p:nvSpPr>
        <p:spPr/>
        <p:txBody>
          <a:bodyPr/>
          <a:lstStyle/>
          <a:p>
            <a:pPr eaLnBrk="1" hangingPunct="1">
              <a:defRPr/>
            </a:pPr>
            <a:r>
              <a:rPr lang="en-US" altLang="en-US" sz="4000"/>
              <a:t>Benefits of a compliance review?</a:t>
            </a:r>
          </a:p>
        </p:txBody>
      </p:sp>
      <p:sp>
        <p:nvSpPr>
          <p:cNvPr id="30723" name="Rectangle 3">
            <a:extLst>
              <a:ext uri="{FF2B5EF4-FFF2-40B4-BE49-F238E27FC236}">
                <a16:creationId xmlns:a16="http://schemas.microsoft.com/office/drawing/2014/main" id="{D4CC05D0-31A6-4E99-973E-79B0373A5631}"/>
              </a:ext>
            </a:extLst>
          </p:cNvPr>
          <p:cNvSpPr>
            <a:spLocks noGrp="1" noChangeArrowheads="1"/>
          </p:cNvSpPr>
          <p:nvPr>
            <p:ph type="body" idx="1"/>
          </p:nvPr>
        </p:nvSpPr>
        <p:spPr/>
        <p:txBody>
          <a:bodyPr/>
          <a:lstStyle/>
          <a:p>
            <a:pPr eaLnBrk="1" hangingPunct="1">
              <a:lnSpc>
                <a:spcPct val="90000"/>
              </a:lnSpc>
              <a:defRPr/>
            </a:pPr>
            <a:r>
              <a:rPr lang="en-US" altLang="en-US" sz="2400"/>
              <a:t>Provides an additional means of program evaluation to determine if the needs of clientele, including protected groups, are being met</a:t>
            </a:r>
          </a:p>
          <a:p>
            <a:pPr eaLnBrk="1" hangingPunct="1">
              <a:lnSpc>
                <a:spcPct val="90000"/>
              </a:lnSpc>
              <a:defRPr/>
            </a:pPr>
            <a:r>
              <a:rPr lang="en-US" altLang="en-US" sz="2400"/>
              <a:t>Provides more readily available information on efforts to service minority groups and for reports/requests</a:t>
            </a:r>
          </a:p>
          <a:p>
            <a:pPr eaLnBrk="1" hangingPunct="1">
              <a:lnSpc>
                <a:spcPct val="90000"/>
              </a:lnSpc>
              <a:defRPr/>
            </a:pPr>
            <a:r>
              <a:rPr lang="en-US" altLang="en-US" sz="2400"/>
              <a:t>Encourages staff to develop new programs &amp; methods/techniques to reach new audiences</a:t>
            </a:r>
          </a:p>
          <a:p>
            <a:pPr eaLnBrk="1" hangingPunct="1">
              <a:lnSpc>
                <a:spcPct val="90000"/>
              </a:lnSpc>
              <a:defRPr/>
            </a:pPr>
            <a:r>
              <a:rPr lang="en-US" altLang="en-US" sz="2400"/>
              <a:t>Meets the laws, regulations, and policies requiring reviews</a:t>
            </a:r>
          </a:p>
          <a:p>
            <a:pPr eaLnBrk="1" hangingPunct="1">
              <a:lnSpc>
                <a:spcPct val="90000"/>
              </a:lnSpc>
              <a:defRPr/>
            </a:pPr>
            <a:r>
              <a:rPr lang="en-US" altLang="en-US" sz="2400"/>
              <a:t>Avoids problems of investigations and complaints associated with legal non-compliance when alleged by outside parties.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83CCE17-E2DE-41D4-899C-F419AC2F7D24}"/>
              </a:ext>
            </a:extLst>
          </p:cNvPr>
          <p:cNvSpPr>
            <a:spLocks noGrp="1" noChangeArrowheads="1"/>
          </p:cNvSpPr>
          <p:nvPr>
            <p:ph type="title"/>
          </p:nvPr>
        </p:nvSpPr>
        <p:spPr/>
        <p:txBody>
          <a:bodyPr/>
          <a:lstStyle/>
          <a:p>
            <a:pPr eaLnBrk="1" hangingPunct="1">
              <a:defRPr/>
            </a:pPr>
            <a:r>
              <a:rPr lang="en-US" altLang="en-US" sz="4000"/>
              <a:t>Benefits of a compliance review?</a:t>
            </a:r>
            <a:br>
              <a:rPr lang="en-US" altLang="en-US" sz="4000"/>
            </a:br>
            <a:r>
              <a:rPr lang="en-US" altLang="en-US" sz="4000"/>
              <a:t>P.2</a:t>
            </a:r>
          </a:p>
        </p:txBody>
      </p:sp>
      <p:sp>
        <p:nvSpPr>
          <p:cNvPr id="31747" name="Rectangle 3">
            <a:extLst>
              <a:ext uri="{FF2B5EF4-FFF2-40B4-BE49-F238E27FC236}">
                <a16:creationId xmlns:a16="http://schemas.microsoft.com/office/drawing/2014/main" id="{B06709F8-7BFB-493B-BB6D-E98571E8159C}"/>
              </a:ext>
            </a:extLst>
          </p:cNvPr>
          <p:cNvSpPr>
            <a:spLocks noGrp="1" noChangeArrowheads="1"/>
          </p:cNvSpPr>
          <p:nvPr>
            <p:ph type="body" idx="1"/>
          </p:nvPr>
        </p:nvSpPr>
        <p:spPr/>
        <p:txBody>
          <a:bodyPr/>
          <a:lstStyle/>
          <a:p>
            <a:pPr eaLnBrk="1" hangingPunct="1">
              <a:lnSpc>
                <a:spcPct val="80000"/>
              </a:lnSpc>
              <a:defRPr/>
            </a:pPr>
            <a:r>
              <a:rPr lang="en-US" altLang="en-US" sz="2400"/>
              <a:t>Brings staff to a better understanding of the need for documentation and records</a:t>
            </a:r>
          </a:p>
          <a:p>
            <a:pPr eaLnBrk="1" hangingPunct="1">
              <a:lnSpc>
                <a:spcPct val="80000"/>
              </a:lnSpc>
              <a:defRPr/>
            </a:pPr>
            <a:r>
              <a:rPr lang="en-US" altLang="en-US" sz="2400"/>
              <a:t>Provides a basis for improving personnel and program management methods through benchmark data to measure progress.</a:t>
            </a:r>
          </a:p>
          <a:p>
            <a:pPr eaLnBrk="1" hangingPunct="1">
              <a:lnSpc>
                <a:spcPct val="80000"/>
              </a:lnSpc>
              <a:defRPr/>
            </a:pPr>
            <a:r>
              <a:rPr lang="en-US" altLang="en-US" sz="2400"/>
              <a:t>Increases staff awareness of managerial responsibilities in areas of employee supervision, training, and development</a:t>
            </a:r>
          </a:p>
          <a:p>
            <a:pPr eaLnBrk="1" hangingPunct="1">
              <a:lnSpc>
                <a:spcPct val="80000"/>
              </a:lnSpc>
              <a:defRPr/>
            </a:pPr>
            <a:r>
              <a:rPr lang="en-US" altLang="en-US" sz="2400"/>
              <a:t>Complements informal visits and conferences between state and county staff members regarding civil rights and equal opportunity matters.</a:t>
            </a:r>
          </a:p>
          <a:p>
            <a:pPr eaLnBrk="1" hangingPunct="1">
              <a:lnSpc>
                <a:spcPct val="80000"/>
              </a:lnSpc>
              <a:defRPr/>
            </a:pPr>
            <a:r>
              <a:rPr lang="en-US" altLang="en-US" sz="2400"/>
              <a:t>Improves State Extension supervisory and administrative staff knowledge over overall county program and any changes/improvements needed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4C5A7038-CD80-4C0A-81A1-47ED22F2E386}"/>
              </a:ext>
            </a:extLst>
          </p:cNvPr>
          <p:cNvSpPr>
            <a:spLocks noGrp="1" noChangeArrowheads="1"/>
          </p:cNvSpPr>
          <p:nvPr>
            <p:ph type="title"/>
          </p:nvPr>
        </p:nvSpPr>
        <p:spPr/>
        <p:txBody>
          <a:bodyPr/>
          <a:lstStyle/>
          <a:p>
            <a:pPr eaLnBrk="1" hangingPunct="1">
              <a:defRPr/>
            </a:pPr>
            <a:r>
              <a:rPr lang="en-US" altLang="en-US" sz="4000"/>
              <a:t>Benefits of a compliance review?</a:t>
            </a:r>
            <a:br>
              <a:rPr lang="en-US" altLang="en-US" sz="4000"/>
            </a:br>
            <a:r>
              <a:rPr lang="en-US" altLang="en-US" sz="4000"/>
              <a:t>P. 3</a:t>
            </a:r>
          </a:p>
        </p:txBody>
      </p:sp>
      <p:sp>
        <p:nvSpPr>
          <p:cNvPr id="32771" name="Rectangle 3">
            <a:extLst>
              <a:ext uri="{FF2B5EF4-FFF2-40B4-BE49-F238E27FC236}">
                <a16:creationId xmlns:a16="http://schemas.microsoft.com/office/drawing/2014/main" id="{01ED2875-E908-43BB-8F6B-40071474C44F}"/>
              </a:ext>
            </a:extLst>
          </p:cNvPr>
          <p:cNvSpPr>
            <a:spLocks noGrp="1" noChangeArrowheads="1"/>
          </p:cNvSpPr>
          <p:nvPr>
            <p:ph type="body" idx="1"/>
          </p:nvPr>
        </p:nvSpPr>
        <p:spPr/>
        <p:txBody>
          <a:bodyPr/>
          <a:lstStyle/>
          <a:p>
            <a:pPr eaLnBrk="1" hangingPunct="1">
              <a:lnSpc>
                <a:spcPct val="90000"/>
              </a:lnSpc>
              <a:defRPr/>
            </a:pPr>
            <a:r>
              <a:rPr lang="en-US" altLang="en-US" sz="2400"/>
              <a:t>Documents information for Director and State supervisory and administrative staff; reduces possibility of misinformation and/or lack of communication</a:t>
            </a:r>
          </a:p>
          <a:p>
            <a:pPr eaLnBrk="1" hangingPunct="1">
              <a:lnSpc>
                <a:spcPct val="90000"/>
              </a:lnSpc>
              <a:defRPr/>
            </a:pPr>
            <a:r>
              <a:rPr lang="en-US" altLang="en-US" sz="2400"/>
              <a:t>Enables county staff to be more knowledgeable of laws, rules, and regulations and supports buy-in to the process and its integration into office and program operations</a:t>
            </a:r>
          </a:p>
          <a:p>
            <a:pPr eaLnBrk="1" hangingPunct="1">
              <a:lnSpc>
                <a:spcPct val="90000"/>
              </a:lnSpc>
              <a:defRPr/>
            </a:pPr>
            <a:r>
              <a:rPr lang="en-US" altLang="en-US" sz="2400"/>
              <a:t>Uncovers areas in which State policies on CR &amp; EEO matters need to be strengthened or better communicated.</a:t>
            </a:r>
          </a:p>
          <a:p>
            <a:pPr eaLnBrk="1" hangingPunct="1">
              <a:lnSpc>
                <a:spcPct val="90000"/>
              </a:lnSpc>
              <a:defRPr/>
            </a:pPr>
            <a:r>
              <a:rPr lang="en-US" altLang="en-US" sz="2400"/>
              <a:t>Facilitates preparation of county and state work plans that support CR/EEO requirements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AD257A7-C182-422D-9E89-F74B6C43343C}"/>
              </a:ext>
            </a:extLst>
          </p:cNvPr>
          <p:cNvSpPr>
            <a:spLocks noGrp="1" noChangeArrowheads="1"/>
          </p:cNvSpPr>
          <p:nvPr>
            <p:ph type="title"/>
          </p:nvPr>
        </p:nvSpPr>
        <p:spPr/>
        <p:txBody>
          <a:bodyPr/>
          <a:lstStyle/>
          <a:p>
            <a:pPr eaLnBrk="1" hangingPunct="1">
              <a:defRPr/>
            </a:pPr>
            <a:r>
              <a:rPr lang="en-US" altLang="en-US" sz="4000"/>
              <a:t>Commonly requested documents and items</a:t>
            </a:r>
          </a:p>
        </p:txBody>
      </p:sp>
      <p:sp>
        <p:nvSpPr>
          <p:cNvPr id="34819" name="Rectangle 3">
            <a:extLst>
              <a:ext uri="{FF2B5EF4-FFF2-40B4-BE49-F238E27FC236}">
                <a16:creationId xmlns:a16="http://schemas.microsoft.com/office/drawing/2014/main" id="{DBBB3156-B661-4AB6-B34C-DDCB826B66EF}"/>
              </a:ext>
            </a:extLst>
          </p:cNvPr>
          <p:cNvSpPr>
            <a:spLocks noGrp="1" noChangeArrowheads="1"/>
          </p:cNvSpPr>
          <p:nvPr>
            <p:ph type="body" idx="1"/>
          </p:nvPr>
        </p:nvSpPr>
        <p:spPr/>
        <p:txBody>
          <a:bodyPr/>
          <a:lstStyle/>
          <a:p>
            <a:pPr eaLnBrk="1" hangingPunct="1">
              <a:defRPr/>
            </a:pPr>
            <a:r>
              <a:rPr lang="en-US" altLang="en-US" dirty="0"/>
              <a:t>County highway and city maps</a:t>
            </a:r>
          </a:p>
          <a:p>
            <a:pPr eaLnBrk="1" hangingPunct="1">
              <a:defRPr/>
            </a:pPr>
            <a:r>
              <a:rPr lang="en-US" altLang="en-US" dirty="0"/>
              <a:t>Census data</a:t>
            </a:r>
          </a:p>
          <a:p>
            <a:pPr eaLnBrk="1" hangingPunct="1">
              <a:defRPr/>
            </a:pPr>
            <a:r>
              <a:rPr lang="en-US" altLang="en-US" dirty="0"/>
              <a:t>All mailing lists </a:t>
            </a:r>
            <a:r>
              <a:rPr lang="en-US" altLang="en-US" sz="2000" dirty="0"/>
              <a:t>(including master list of mailing lists)</a:t>
            </a:r>
          </a:p>
          <a:p>
            <a:pPr eaLnBrk="1" hangingPunct="1">
              <a:defRPr/>
            </a:pPr>
            <a:r>
              <a:rPr lang="en-US" altLang="en-US" dirty="0"/>
              <a:t>Position descriptions and Job assignments</a:t>
            </a:r>
          </a:p>
          <a:p>
            <a:pPr eaLnBrk="1" hangingPunct="1">
              <a:defRPr/>
            </a:pPr>
            <a:r>
              <a:rPr lang="en-US" altLang="en-US" dirty="0"/>
              <a:t>Extension Planning Groups </a:t>
            </a:r>
            <a:r>
              <a:rPr lang="en-US" altLang="en-US" sz="2000" dirty="0"/>
              <a:t>(by-laws, membership, agendas, minutes, letters, etc.)</a:t>
            </a:r>
          </a:p>
          <a:p>
            <a:pPr eaLnBrk="1" hangingPunct="1">
              <a:defRPr/>
            </a:pPr>
            <a:r>
              <a:rPr lang="en-US" altLang="en-US" dirty="0"/>
              <a:t>County staff conference minutes</a:t>
            </a:r>
          </a:p>
          <a:p>
            <a:pPr eaLnBrk="1" hangingPunct="1">
              <a:defRPr/>
            </a:pPr>
            <a:r>
              <a:rPr lang="en-US" altLang="en-US" dirty="0"/>
              <a:t>Civil Rights Documents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13AE5A9F-4554-43A7-89E5-CDEDF2A42D97}"/>
              </a:ext>
            </a:extLst>
          </p:cNvPr>
          <p:cNvSpPr>
            <a:spLocks noGrp="1" noChangeArrowheads="1"/>
          </p:cNvSpPr>
          <p:nvPr>
            <p:ph type="title"/>
          </p:nvPr>
        </p:nvSpPr>
        <p:spPr/>
        <p:txBody>
          <a:bodyPr/>
          <a:lstStyle/>
          <a:p>
            <a:pPr eaLnBrk="1" hangingPunct="1">
              <a:defRPr/>
            </a:pPr>
            <a:r>
              <a:rPr lang="en-US" altLang="en-US" sz="4000"/>
              <a:t>Commonly requested documents and items, p.2</a:t>
            </a:r>
          </a:p>
        </p:txBody>
      </p:sp>
      <p:sp>
        <p:nvSpPr>
          <p:cNvPr id="38915" name="Rectangle 3">
            <a:extLst>
              <a:ext uri="{FF2B5EF4-FFF2-40B4-BE49-F238E27FC236}">
                <a16:creationId xmlns:a16="http://schemas.microsoft.com/office/drawing/2014/main" id="{6B8ECDA8-35F3-487C-9740-BE9785EF6430}"/>
              </a:ext>
            </a:extLst>
          </p:cNvPr>
          <p:cNvSpPr>
            <a:spLocks noGrp="1" noChangeArrowheads="1"/>
          </p:cNvSpPr>
          <p:nvPr>
            <p:ph type="body" idx="1"/>
          </p:nvPr>
        </p:nvSpPr>
        <p:spPr/>
        <p:txBody>
          <a:bodyPr/>
          <a:lstStyle/>
          <a:p>
            <a:pPr eaLnBrk="1" hangingPunct="1">
              <a:lnSpc>
                <a:spcPct val="90000"/>
              </a:lnSpc>
              <a:defRPr/>
            </a:pPr>
            <a:r>
              <a:rPr lang="en-US" altLang="en-US" sz="2800"/>
              <a:t>Documents by Program area </a:t>
            </a:r>
          </a:p>
          <a:p>
            <a:pPr lvl="1" eaLnBrk="1" hangingPunct="1">
              <a:lnSpc>
                <a:spcPct val="90000"/>
              </a:lnSpc>
              <a:defRPr/>
            </a:pPr>
            <a:r>
              <a:rPr lang="en-US" altLang="en-US" sz="1800"/>
              <a:t>(ANR, FCS, 4-H, and CD)</a:t>
            </a:r>
          </a:p>
          <a:p>
            <a:pPr lvl="2" eaLnBrk="1" hangingPunct="1">
              <a:lnSpc>
                <a:spcPct val="90000"/>
              </a:lnSpc>
              <a:defRPr/>
            </a:pPr>
            <a:r>
              <a:rPr lang="en-US" altLang="en-US" sz="2000"/>
              <a:t>Current Affirmative Action File</a:t>
            </a:r>
          </a:p>
          <a:p>
            <a:pPr lvl="2" eaLnBrk="1" hangingPunct="1">
              <a:lnSpc>
                <a:spcPct val="90000"/>
              </a:lnSpc>
              <a:defRPr/>
            </a:pPr>
            <a:r>
              <a:rPr lang="en-US" altLang="en-US" sz="2000"/>
              <a:t>Sample news releases</a:t>
            </a:r>
          </a:p>
          <a:p>
            <a:pPr lvl="2" eaLnBrk="1" hangingPunct="1">
              <a:lnSpc>
                <a:spcPct val="90000"/>
              </a:lnSpc>
              <a:defRPr/>
            </a:pPr>
            <a:r>
              <a:rPr lang="en-US" altLang="en-US" sz="2000"/>
              <a:t>Sample letters, correspondence, newsletters</a:t>
            </a:r>
          </a:p>
          <a:p>
            <a:pPr lvl="2" eaLnBrk="1" hangingPunct="1">
              <a:lnSpc>
                <a:spcPct val="90000"/>
              </a:lnSpc>
              <a:defRPr/>
            </a:pPr>
            <a:r>
              <a:rPr lang="en-US" altLang="en-US" sz="2000"/>
              <a:t>Attendance lists for programs/activities</a:t>
            </a:r>
          </a:p>
          <a:p>
            <a:pPr lvl="2" eaLnBrk="1" hangingPunct="1">
              <a:lnSpc>
                <a:spcPct val="90000"/>
              </a:lnSpc>
              <a:defRPr/>
            </a:pPr>
            <a:r>
              <a:rPr lang="en-US" altLang="en-US" sz="2000"/>
              <a:t>Samples of outreach efforts</a:t>
            </a:r>
          </a:p>
          <a:p>
            <a:pPr lvl="2" eaLnBrk="1" hangingPunct="1">
              <a:lnSpc>
                <a:spcPct val="90000"/>
              </a:lnSpc>
              <a:defRPr/>
            </a:pPr>
            <a:r>
              <a:rPr lang="en-US" altLang="en-US" sz="2000"/>
              <a:t>Summary of annual program participation</a:t>
            </a:r>
          </a:p>
          <a:p>
            <a:pPr lvl="2" eaLnBrk="1" hangingPunct="1">
              <a:lnSpc>
                <a:spcPct val="90000"/>
              </a:lnSpc>
              <a:defRPr/>
            </a:pPr>
            <a:r>
              <a:rPr lang="en-US" altLang="en-US" sz="2000"/>
              <a:t>List of Ag. Producers (ANR only)</a:t>
            </a:r>
          </a:p>
          <a:p>
            <a:pPr lvl="2" eaLnBrk="1" hangingPunct="1">
              <a:lnSpc>
                <a:spcPct val="90000"/>
              </a:lnSpc>
              <a:defRPr/>
            </a:pPr>
            <a:r>
              <a:rPr lang="en-US" altLang="en-US" sz="2000"/>
              <a:t>ES-237, 4-H by-laws, participation in 4-H events (4-H only)</a:t>
            </a:r>
          </a:p>
          <a:p>
            <a:pPr lvl="2" eaLnBrk="1" hangingPunct="1">
              <a:lnSpc>
                <a:spcPct val="90000"/>
              </a:lnSpc>
              <a:defRPr/>
            </a:pPr>
            <a:r>
              <a:rPr lang="en-US" altLang="en-US" sz="2000"/>
              <a:t>Annual Affirmative Action Plan (FCS, 4-H only)</a:t>
            </a:r>
          </a:p>
          <a:p>
            <a:pPr lvl="2" eaLnBrk="1" hangingPunct="1">
              <a:lnSpc>
                <a:spcPct val="90000"/>
              </a:lnSpc>
              <a:defRPr/>
            </a:pPr>
            <a:r>
              <a:rPr lang="en-US" altLang="en-US" sz="2000"/>
              <a:t>Standing rules for special groups (TEEA, 4-H, MGs, MNs, etc)</a:t>
            </a:r>
          </a:p>
          <a:p>
            <a:pPr lvl="2" eaLnBrk="1" hangingPunct="1">
              <a:lnSpc>
                <a:spcPct val="90000"/>
              </a:lnSpc>
              <a:defRPr/>
            </a:pPr>
            <a:r>
              <a:rPr lang="en-US" altLang="en-US" sz="2000"/>
              <a:t>ENP staff listing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7E15E091-5CE7-480C-88DB-242B000F8D77}"/>
              </a:ext>
            </a:extLst>
          </p:cNvPr>
          <p:cNvSpPr>
            <a:spLocks noGrp="1" noChangeArrowheads="1"/>
          </p:cNvSpPr>
          <p:nvPr>
            <p:ph type="title"/>
          </p:nvPr>
        </p:nvSpPr>
        <p:spPr/>
        <p:txBody>
          <a:bodyPr/>
          <a:lstStyle/>
          <a:p>
            <a:pPr eaLnBrk="1" hangingPunct="1">
              <a:defRPr/>
            </a:pPr>
            <a:r>
              <a:rPr lang="en-US" altLang="en-US" sz="4000"/>
              <a:t>Commonly requested documents and items, p.3</a:t>
            </a:r>
          </a:p>
        </p:txBody>
      </p:sp>
      <p:sp>
        <p:nvSpPr>
          <p:cNvPr id="39939" name="Rectangle 3">
            <a:extLst>
              <a:ext uri="{FF2B5EF4-FFF2-40B4-BE49-F238E27FC236}">
                <a16:creationId xmlns:a16="http://schemas.microsoft.com/office/drawing/2014/main" id="{1584E033-05D3-4B17-9988-266EDA7AA643}"/>
              </a:ext>
            </a:extLst>
          </p:cNvPr>
          <p:cNvSpPr>
            <a:spLocks noGrp="1" noChangeArrowheads="1"/>
          </p:cNvSpPr>
          <p:nvPr>
            <p:ph type="body" idx="1"/>
          </p:nvPr>
        </p:nvSpPr>
        <p:spPr/>
        <p:txBody>
          <a:bodyPr/>
          <a:lstStyle/>
          <a:p>
            <a:pPr eaLnBrk="1" hangingPunct="1">
              <a:defRPr/>
            </a:pPr>
            <a:r>
              <a:rPr lang="en-US" altLang="en-US" dirty="0"/>
              <a:t>TCFF Issues </a:t>
            </a:r>
          </a:p>
          <a:p>
            <a:pPr eaLnBrk="1" hangingPunct="1">
              <a:defRPr/>
            </a:pPr>
            <a:r>
              <a:rPr lang="en-US" altLang="en-US" dirty="0" err="1"/>
              <a:t>TExAS</a:t>
            </a:r>
            <a:r>
              <a:rPr lang="en-US" altLang="en-US" dirty="0"/>
              <a:t> Work Plans (2 </a:t>
            </a:r>
            <a:r>
              <a:rPr lang="en-US" altLang="en-US" dirty="0" err="1"/>
              <a:t>yrs</a:t>
            </a:r>
            <a:r>
              <a:rPr lang="en-US" altLang="en-US" dirty="0"/>
              <a:t>)</a:t>
            </a:r>
          </a:p>
          <a:p>
            <a:pPr eaLnBrk="1" hangingPunct="1">
              <a:defRPr/>
            </a:pPr>
            <a:r>
              <a:rPr lang="en-US" altLang="en-US" dirty="0"/>
              <a:t>Monthly Reports (2 </a:t>
            </a:r>
            <a:r>
              <a:rPr lang="en-US" altLang="en-US" dirty="0" err="1"/>
              <a:t>yrs</a:t>
            </a:r>
            <a:r>
              <a:rPr lang="en-US" altLang="en-US" dirty="0"/>
              <a:t>)</a:t>
            </a:r>
          </a:p>
          <a:p>
            <a:pPr eaLnBrk="1" hangingPunct="1">
              <a:defRPr/>
            </a:pPr>
            <a:r>
              <a:rPr lang="en-US" altLang="en-US" dirty="0"/>
              <a:t>List of community organizations</a:t>
            </a:r>
          </a:p>
          <a:p>
            <a:pPr eaLnBrk="1" hangingPunct="1">
              <a:defRPr/>
            </a:pPr>
            <a:r>
              <a:rPr lang="en-US" altLang="en-US" dirty="0"/>
              <a:t>List of mass media</a:t>
            </a:r>
          </a:p>
          <a:p>
            <a:pPr eaLnBrk="1" hangingPunct="1">
              <a:defRPr/>
            </a:pPr>
            <a:r>
              <a:rPr lang="en-US" altLang="en-US" dirty="0"/>
              <a:t>Others</a:t>
            </a:r>
          </a:p>
        </p:txBody>
      </p:sp>
      <p:sp>
        <p:nvSpPr>
          <p:cNvPr id="10244" name="Text Box 4">
            <a:extLst>
              <a:ext uri="{FF2B5EF4-FFF2-40B4-BE49-F238E27FC236}">
                <a16:creationId xmlns:a16="http://schemas.microsoft.com/office/drawing/2014/main" id="{976050FE-34E0-4EE6-8958-24233C707FA1}"/>
              </a:ext>
            </a:extLst>
          </p:cNvPr>
          <p:cNvSpPr txBox="1">
            <a:spLocks noChangeArrowheads="1"/>
          </p:cNvSpPr>
          <p:nvPr/>
        </p:nvSpPr>
        <p:spPr bwMode="auto">
          <a:xfrm>
            <a:off x="4724400" y="4800600"/>
            <a:ext cx="4191000"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b="1">
                <a:solidFill>
                  <a:srgbClr val="FFFF00"/>
                </a:solidFill>
              </a:rPr>
              <a:t>What are “</a:t>
            </a:r>
            <a:r>
              <a:rPr lang="en-US" altLang="en-US" b="1" u="sng">
                <a:solidFill>
                  <a:srgbClr val="FFFF00"/>
                </a:solidFill>
              </a:rPr>
              <a:t>all reasonable efforts</a:t>
            </a:r>
            <a:r>
              <a:rPr lang="en-US" altLang="en-US" b="1">
                <a:solidFill>
                  <a:srgbClr val="FFFF00"/>
                </a:solidFill>
              </a:rPr>
              <a:t>?”</a:t>
            </a:r>
            <a:endParaRPr lang="en-US" altLang="en-US" b="1"/>
          </a:p>
          <a:p>
            <a:pPr>
              <a:spcBef>
                <a:spcPct val="50000"/>
              </a:spcBef>
              <a:buFontTx/>
              <a:buChar char="•"/>
            </a:pPr>
            <a:r>
              <a:rPr lang="en-US" altLang="en-US" b="1"/>
              <a:t>  mass media</a:t>
            </a:r>
          </a:p>
          <a:p>
            <a:pPr>
              <a:spcBef>
                <a:spcPct val="50000"/>
              </a:spcBef>
              <a:buFontTx/>
              <a:buChar char="•"/>
            </a:pPr>
            <a:r>
              <a:rPr lang="en-US" altLang="en-US" b="1"/>
              <a:t>  personal letters</a:t>
            </a:r>
          </a:p>
          <a:p>
            <a:pPr>
              <a:spcBef>
                <a:spcPct val="50000"/>
              </a:spcBef>
              <a:buFontTx/>
              <a:buChar char="•"/>
            </a:pPr>
            <a:r>
              <a:rPr lang="en-US" altLang="en-US" b="1"/>
              <a:t>  personal contacts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CE36037F-92E4-42B8-A1B9-613BE6FF3228}"/>
              </a:ext>
            </a:extLst>
          </p:cNvPr>
          <p:cNvSpPr>
            <a:spLocks noGrp="1" noChangeArrowheads="1"/>
          </p:cNvSpPr>
          <p:nvPr>
            <p:ph type="title"/>
          </p:nvPr>
        </p:nvSpPr>
        <p:spPr/>
        <p:txBody>
          <a:bodyPr/>
          <a:lstStyle/>
          <a:p>
            <a:pPr eaLnBrk="1" hangingPunct="1">
              <a:defRPr/>
            </a:pPr>
            <a:r>
              <a:rPr lang="en-US" altLang="en-US" sz="4000"/>
              <a:t>Major Statutes and Departmental Regulations </a:t>
            </a:r>
          </a:p>
        </p:txBody>
      </p:sp>
      <p:sp>
        <p:nvSpPr>
          <p:cNvPr id="35843" name="Rectangle 3">
            <a:extLst>
              <a:ext uri="{FF2B5EF4-FFF2-40B4-BE49-F238E27FC236}">
                <a16:creationId xmlns:a16="http://schemas.microsoft.com/office/drawing/2014/main" id="{57686C2E-1DD6-403E-99B9-FDB478546184}"/>
              </a:ext>
            </a:extLst>
          </p:cNvPr>
          <p:cNvSpPr>
            <a:spLocks noGrp="1" noChangeArrowheads="1"/>
          </p:cNvSpPr>
          <p:nvPr>
            <p:ph type="body" idx="1"/>
          </p:nvPr>
        </p:nvSpPr>
        <p:spPr/>
        <p:txBody>
          <a:bodyPr/>
          <a:lstStyle/>
          <a:p>
            <a:pPr eaLnBrk="1" hangingPunct="1">
              <a:defRPr/>
            </a:pPr>
            <a:r>
              <a:rPr lang="en-US" altLang="en-US" sz="2800"/>
              <a:t>Civil Rights Act of 1964, Titles VI &amp; VII</a:t>
            </a:r>
          </a:p>
          <a:p>
            <a:pPr eaLnBrk="1" hangingPunct="1">
              <a:defRPr/>
            </a:pPr>
            <a:r>
              <a:rPr lang="en-US" altLang="en-US" sz="2800"/>
              <a:t>Rehabilitation Act of 1973, Section 504</a:t>
            </a:r>
          </a:p>
          <a:p>
            <a:pPr eaLnBrk="1" hangingPunct="1">
              <a:defRPr/>
            </a:pPr>
            <a:r>
              <a:rPr lang="en-US" altLang="en-US" sz="2800"/>
              <a:t>Age Discrimination in Employment Act of 1967</a:t>
            </a:r>
          </a:p>
          <a:p>
            <a:pPr eaLnBrk="1" hangingPunct="1">
              <a:defRPr/>
            </a:pPr>
            <a:r>
              <a:rPr lang="en-US" altLang="en-US" sz="2800"/>
              <a:t>Americans with Disabilities Act of 1990</a:t>
            </a:r>
          </a:p>
          <a:p>
            <a:pPr eaLnBrk="1" hangingPunct="1">
              <a:defRPr/>
            </a:pPr>
            <a:r>
              <a:rPr lang="en-US" altLang="en-US" sz="2800"/>
              <a:t>Title IX of the Education Amendments of 1972</a:t>
            </a:r>
          </a:p>
          <a:p>
            <a:pPr eaLnBrk="1" hangingPunct="1">
              <a:defRPr/>
            </a:pPr>
            <a:r>
              <a:rPr lang="en-US" altLang="en-US" sz="2800"/>
              <a:t>Civil Rights Act of 1991</a:t>
            </a:r>
          </a:p>
          <a:p>
            <a:pPr eaLnBrk="1" hangingPunct="1">
              <a:defRPr/>
            </a:pPr>
            <a:r>
              <a:rPr lang="en-US" altLang="en-US" sz="2800"/>
              <a:t>USDA DR 4330-2</a:t>
            </a:r>
          </a:p>
          <a:p>
            <a:pPr eaLnBrk="1" hangingPunct="1">
              <a:defRPr/>
            </a:pPr>
            <a:r>
              <a:rPr lang="en-US" altLang="en-US" sz="2800"/>
              <a:t>Equal Pay Act of 1963</a:t>
            </a:r>
          </a:p>
        </p:txBody>
      </p:sp>
    </p:spTree>
  </p:cSld>
  <p:clrMapOvr>
    <a:masterClrMapping/>
  </p:clrMapOvr>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Balance</Template>
  <TotalTime>438</TotalTime>
  <Words>1570</Words>
  <Application>Microsoft Office PowerPoint</Application>
  <PresentationFormat>On-screen Show (4:3)</PresentationFormat>
  <Paragraphs>156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Tahoma</vt:lpstr>
      <vt:lpstr>Arial</vt:lpstr>
      <vt:lpstr>Wingdings</vt:lpstr>
      <vt:lpstr>Calibri</vt:lpstr>
      <vt:lpstr>Balance</vt:lpstr>
      <vt:lpstr>Civil Rights 101: Assuring equal access and opportunity in Extension</vt:lpstr>
      <vt:lpstr>Why are compliance reviews conducted?</vt:lpstr>
      <vt:lpstr>Benefits of a compliance review?</vt:lpstr>
      <vt:lpstr>Benefits of a compliance review? P.2</vt:lpstr>
      <vt:lpstr>Benefits of a compliance review? P. 3</vt:lpstr>
      <vt:lpstr>Commonly requested documents and items</vt:lpstr>
      <vt:lpstr>Commonly requested documents and items, p.2</vt:lpstr>
      <vt:lpstr>Commonly requested documents and items, p.3</vt:lpstr>
      <vt:lpstr>Major Statutes and Departmental Regulations </vt:lpstr>
      <vt:lpstr>Civil Rights Act of 1964 Title VI &amp; Title VII </vt:lpstr>
      <vt:lpstr>Rehabilitation Act of 1973,  Section 504</vt:lpstr>
      <vt:lpstr>Age Discrimination in Employment Act of 1967</vt:lpstr>
      <vt:lpstr>Americans with Disabilities Act of 1990 Title I &amp; Title V</vt:lpstr>
      <vt:lpstr>Title IX of the Education Amendments of 1972</vt:lpstr>
      <vt:lpstr>Civil Rights Act of 1991 </vt:lpstr>
      <vt:lpstr>USDA DR 4330-2</vt:lpstr>
      <vt:lpstr>Equal Pay Act of 1963</vt:lpstr>
      <vt:lpstr>Discriminatory Practices</vt:lpstr>
      <vt:lpstr>Discriminatory Practices</vt:lpstr>
      <vt:lpstr>Discriminatory Practices</vt:lpstr>
      <vt:lpstr>Discriminatory Practices</vt:lpstr>
      <vt:lpstr>Discriminatory Practices</vt:lpstr>
      <vt:lpstr>Discriminatory Practices</vt:lpstr>
      <vt:lpstr>References</vt:lpstr>
    </vt:vector>
  </TitlesOfParts>
  <Company>TCE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Assuring equal access and opportunity in Extension</dc:title>
  <dc:creator>Bertha Garza</dc:creator>
  <cp:lastModifiedBy>Treye G. Rice</cp:lastModifiedBy>
  <cp:revision>22</cp:revision>
  <dcterms:created xsi:type="dcterms:W3CDTF">2006-04-09T14:59:21Z</dcterms:created>
  <dcterms:modified xsi:type="dcterms:W3CDTF">2019-11-01T18:10:11Z</dcterms:modified>
</cp:coreProperties>
</file>