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20"/>
  </p:handout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3" r:id="rId15"/>
    <p:sldId id="271" r:id="rId16"/>
    <p:sldId id="268" r:id="rId17"/>
    <p:sldId id="269" r:id="rId18"/>
    <p:sldId id="272" r:id="rId1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62756-1B8E-4572-93E6-BA2BAD0BE861}" type="datetimeFigureOut">
              <a:rPr lang="en-US" smtClean="0"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BED45-EA15-4722-907F-E74FF61EF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70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547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4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03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1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3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2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45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340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54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6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3AE06-DBE4-461E-92AC-308A92B666E2}" type="datetimeFigureOut">
              <a:rPr lang="en-US" smtClean="0"/>
              <a:t>5/10/2016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A6637-E7F2-4102-BAD0-B55AEAFAD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1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00200"/>
            <a:ext cx="77724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Professional Career Ladder 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System Guidelines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Promotion Packet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</a:b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County Extension Agents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93610" y="5257800"/>
            <a:ext cx="41006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District 2 Career Ladder Training</a:t>
            </a:r>
          </a:p>
          <a:p>
            <a:pPr algn="r"/>
            <a:r>
              <a:rPr lang="en-US" sz="2000" b="1" dirty="0" smtClean="0"/>
              <a:t>April 29, 2016</a:t>
            </a:r>
          </a:p>
          <a:p>
            <a:pPr algn="r"/>
            <a:r>
              <a:rPr lang="en-US" sz="2000" b="1" dirty="0" smtClean="0"/>
              <a:t>Ronda Alexander &amp; Michael Clawson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8784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b="1" dirty="0" smtClean="0"/>
              <a:t>	</a:t>
            </a:r>
            <a:r>
              <a:rPr lang="en-US" sz="40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	Section II:</a:t>
            </a:r>
            <a:br>
              <a:rPr lang="en-US" sz="4000" dirty="0" smtClean="0">
                <a:solidFill>
                  <a:schemeClr val="accent1"/>
                </a:solidFill>
                <a:latin typeface="Cambria" panose="02040503050406030204" pitchFamily="18" charset="0"/>
              </a:rPr>
            </a:br>
            <a:r>
              <a:rPr lang="en-US" sz="40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 Current Job Responsibilities</a:t>
            </a:r>
            <a:endParaRPr lang="en-US" sz="36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28800"/>
            <a:ext cx="6781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</a:t>
            </a:r>
            <a:r>
              <a:rPr lang="en-US" dirty="0"/>
              <a:t>is the county job responsibilities </a:t>
            </a:r>
            <a:r>
              <a:rPr lang="en-US" dirty="0" smtClean="0"/>
              <a:t>  which </a:t>
            </a:r>
            <a:r>
              <a:rPr lang="en-US" dirty="0"/>
              <a:t>identifies responsibilities for all </a:t>
            </a:r>
            <a:r>
              <a:rPr lang="en-US" dirty="0" smtClean="0"/>
              <a:t>agents in county.</a:t>
            </a:r>
          </a:p>
          <a:p>
            <a:endParaRPr lang="en-US" sz="1900" dirty="0" smtClean="0"/>
          </a:p>
          <a:p>
            <a:r>
              <a:rPr lang="en-US" dirty="0" smtClean="0"/>
              <a:t>Included </a:t>
            </a:r>
            <a:r>
              <a:rPr lang="en-US" dirty="0"/>
              <a:t>for all </a:t>
            </a:r>
            <a:r>
              <a:rPr lang="en-US" dirty="0" smtClean="0"/>
              <a:t>counties </a:t>
            </a:r>
            <a:r>
              <a:rPr lang="en-US" dirty="0"/>
              <a:t>within the </a:t>
            </a:r>
            <a:r>
              <a:rPr lang="en-US" u="sng" dirty="0"/>
              <a:t>last 5 </a:t>
            </a:r>
            <a:r>
              <a:rPr lang="en-US" u="sng" dirty="0" smtClean="0"/>
              <a:t>years</a:t>
            </a:r>
          </a:p>
          <a:p>
            <a:endParaRPr lang="en-US" sz="1900" u="sng" dirty="0" smtClean="0"/>
          </a:p>
          <a:p>
            <a:r>
              <a:rPr lang="en-US" dirty="0" smtClean="0"/>
              <a:t>If significant changes in your job responsibilities have occurred or you changed positions/titles in the county, include appropriate job responsibilities within the last 5 years.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9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accent1"/>
                </a:solidFill>
                <a:latin typeface="Cambria" panose="02040503050406030204" pitchFamily="18" charset="0"/>
              </a:rPr>
              <a:t>Section III: 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72390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Abstract </a:t>
            </a:r>
            <a:r>
              <a:rPr lang="en-US" dirty="0"/>
              <a:t>for agent to explain and elaborate </a:t>
            </a:r>
            <a:r>
              <a:rPr lang="en-US" dirty="0" smtClean="0"/>
              <a:t>     on county</a:t>
            </a:r>
            <a:r>
              <a:rPr lang="en-US" dirty="0"/>
              <a:t>, professional, </a:t>
            </a:r>
            <a:r>
              <a:rPr lang="en-US" dirty="0" smtClean="0"/>
              <a:t>position and/or personal circumstances </a:t>
            </a:r>
            <a:r>
              <a:rPr lang="en-US" dirty="0"/>
              <a:t>that influenced </a:t>
            </a:r>
            <a:r>
              <a:rPr lang="en-US" dirty="0" smtClean="0"/>
              <a:t>	     programming efforts.</a:t>
            </a:r>
          </a:p>
          <a:p>
            <a:endParaRPr lang="en-US" sz="2100" dirty="0" smtClean="0"/>
          </a:p>
          <a:p>
            <a:r>
              <a:rPr lang="en-US" dirty="0" smtClean="0"/>
              <a:t>Wide </a:t>
            </a:r>
            <a:r>
              <a:rPr lang="en-US" dirty="0"/>
              <a:t>o</a:t>
            </a:r>
            <a:r>
              <a:rPr lang="en-US" dirty="0" smtClean="0"/>
              <a:t>pen (Narrative to introduce the 		     agent’s program)</a:t>
            </a:r>
          </a:p>
          <a:p>
            <a:endParaRPr lang="en-US" sz="2100" dirty="0" smtClean="0"/>
          </a:p>
          <a:p>
            <a:r>
              <a:rPr lang="en-US" dirty="0" smtClean="0"/>
              <a:t>This is your opportunity to help a reviewer better understand your unique county situation which may differ from other county agents.</a:t>
            </a:r>
          </a:p>
          <a:p>
            <a:endParaRPr lang="en-US" sz="2100" dirty="0"/>
          </a:p>
          <a:p>
            <a:r>
              <a:rPr lang="en-US" b="1" dirty="0" smtClean="0"/>
              <a:t>Maximum </a:t>
            </a:r>
            <a:r>
              <a:rPr lang="en-US" b="1" dirty="0"/>
              <a:t>of 1 </a:t>
            </a:r>
            <a:r>
              <a:rPr lang="en-US" b="1" dirty="0" smtClean="0"/>
              <a:t>page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6773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36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IV: Program Summary Accomplishments</a:t>
            </a:r>
            <a:endParaRPr lang="en-US" sz="36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705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Annual </a:t>
            </a:r>
            <a:r>
              <a:rPr lang="en-US" dirty="0"/>
              <a:t>program summaries from top 3 </a:t>
            </a:r>
            <a:r>
              <a:rPr lang="en-US" dirty="0" smtClean="0"/>
              <a:t>program </a:t>
            </a:r>
            <a:r>
              <a:rPr lang="en-US" dirty="0" smtClean="0"/>
              <a:t>areas </a:t>
            </a:r>
            <a:r>
              <a:rPr lang="en-US" dirty="0"/>
              <a:t>(maximum) </a:t>
            </a:r>
            <a:r>
              <a:rPr lang="en-US" dirty="0" smtClean="0"/>
              <a:t>conducted </a:t>
            </a:r>
            <a:r>
              <a:rPr lang="en-US" dirty="0" smtClean="0"/>
              <a:t>during </a:t>
            </a:r>
            <a:r>
              <a:rPr lang="en-US" dirty="0"/>
              <a:t>the past 5 </a:t>
            </a:r>
            <a:r>
              <a:rPr lang="en-US" dirty="0" smtClean="0"/>
              <a:t>years.</a:t>
            </a:r>
          </a:p>
          <a:p>
            <a:endParaRPr lang="en-US" sz="2100" dirty="0"/>
          </a:p>
          <a:p>
            <a:r>
              <a:rPr lang="en-US" dirty="0" smtClean="0"/>
              <a:t>Annual </a:t>
            </a:r>
            <a:r>
              <a:rPr lang="en-US" dirty="0"/>
              <a:t>program summaries are </a:t>
            </a:r>
            <a:r>
              <a:rPr lang="en-US" dirty="0" smtClean="0"/>
              <a:t>summaries </a:t>
            </a:r>
            <a:r>
              <a:rPr lang="en-US" dirty="0" smtClean="0"/>
              <a:t>submitted </a:t>
            </a:r>
            <a:r>
              <a:rPr lang="en-US" dirty="0" smtClean="0"/>
              <a:t>annually at </a:t>
            </a:r>
            <a:r>
              <a:rPr lang="en-US" dirty="0"/>
              <a:t>the </a:t>
            </a:r>
            <a:r>
              <a:rPr lang="en-US" dirty="0" smtClean="0"/>
              <a:t>conclusion </a:t>
            </a:r>
            <a:r>
              <a:rPr lang="en-US" dirty="0" smtClean="0"/>
              <a:t>of </a:t>
            </a:r>
            <a:r>
              <a:rPr lang="en-US" dirty="0"/>
              <a:t>a </a:t>
            </a:r>
            <a:r>
              <a:rPr lang="en-US" dirty="0" smtClean="0"/>
              <a:t>program </a:t>
            </a:r>
            <a:r>
              <a:rPr lang="en-US" dirty="0"/>
              <a:t>plan to </a:t>
            </a:r>
            <a:r>
              <a:rPr lang="en-US" dirty="0" smtClean="0"/>
              <a:t>DEA’s/CED’s/RPL’s</a:t>
            </a:r>
            <a:r>
              <a:rPr lang="en-US" dirty="0"/>
              <a:t>. Can be </a:t>
            </a:r>
            <a:r>
              <a:rPr lang="en-US" dirty="0" smtClean="0"/>
              <a:t>in-depth </a:t>
            </a:r>
            <a:r>
              <a:rPr lang="en-US" dirty="0"/>
              <a:t>or </a:t>
            </a:r>
            <a:r>
              <a:rPr lang="en-US" dirty="0" smtClean="0"/>
              <a:t>outreach </a:t>
            </a:r>
            <a:r>
              <a:rPr lang="en-US" dirty="0" smtClean="0"/>
              <a:t>programs.</a:t>
            </a:r>
          </a:p>
          <a:p>
            <a:endParaRPr lang="en-US" sz="1900" dirty="0"/>
          </a:p>
          <a:p>
            <a:r>
              <a:rPr lang="en-US" dirty="0" smtClean="0"/>
              <a:t>Up </a:t>
            </a:r>
            <a:r>
              <a:rPr lang="en-US" dirty="0"/>
              <a:t>to 15 annual program summaries </a:t>
            </a:r>
            <a:r>
              <a:rPr lang="en-US" dirty="0" smtClean="0"/>
              <a:t>can be submitted</a:t>
            </a:r>
            <a:r>
              <a:rPr lang="en-US" dirty="0"/>
              <a:t>.  </a:t>
            </a:r>
            <a:r>
              <a:rPr lang="en-US" dirty="0" smtClean="0"/>
              <a:t>(</a:t>
            </a:r>
            <a:r>
              <a:rPr lang="en-US" dirty="0"/>
              <a:t>Top 3 </a:t>
            </a:r>
            <a:r>
              <a:rPr lang="en-US" dirty="0" smtClean="0"/>
              <a:t>program areas </a:t>
            </a:r>
            <a:r>
              <a:rPr lang="en-US" dirty="0"/>
              <a:t>X </a:t>
            </a:r>
            <a:r>
              <a:rPr lang="en-US" dirty="0" smtClean="0"/>
              <a:t>5 years </a:t>
            </a:r>
            <a:r>
              <a:rPr lang="en-US" dirty="0"/>
              <a:t>of </a:t>
            </a:r>
            <a:r>
              <a:rPr lang="en-US" dirty="0" smtClean="0"/>
              <a:t>program summaries </a:t>
            </a:r>
            <a:r>
              <a:rPr lang="en-US" dirty="0"/>
              <a:t>for each </a:t>
            </a:r>
            <a:r>
              <a:rPr lang="en-US" dirty="0" smtClean="0"/>
              <a:t>program area).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3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6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IV: Program Summary Accomplishments (Continued)</a:t>
            </a: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7010400" cy="495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Program summaries can </a:t>
            </a:r>
            <a:r>
              <a:rPr lang="en-US" sz="2800" dirty="0"/>
              <a:t>be </a:t>
            </a:r>
            <a:r>
              <a:rPr lang="en-US" sz="2800" dirty="0" smtClean="0"/>
              <a:t>either In-Depth or Outreach program summaries.</a:t>
            </a:r>
          </a:p>
          <a:p>
            <a:endParaRPr lang="en-US" sz="1600" dirty="0" smtClean="0"/>
          </a:p>
          <a:p>
            <a:r>
              <a:rPr lang="en-US" sz="2800" b="1" dirty="0" smtClean="0"/>
              <a:t>Outreach </a:t>
            </a:r>
            <a:r>
              <a:rPr lang="en-US" sz="2800" b="1" dirty="0"/>
              <a:t>summaries </a:t>
            </a:r>
            <a:r>
              <a:rPr lang="en-US" sz="2800" b="1" dirty="0" smtClean="0"/>
              <a:t>must meet/follow </a:t>
            </a:r>
            <a:r>
              <a:rPr lang="en-US" sz="2800" b="1" dirty="0"/>
              <a:t>the guidelines </a:t>
            </a:r>
            <a:r>
              <a:rPr lang="en-US" sz="2800" b="1" dirty="0" smtClean="0"/>
              <a:t>and format of In-depth </a:t>
            </a:r>
            <a:r>
              <a:rPr lang="en-US" sz="2800" b="1" dirty="0"/>
              <a:t>summaries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1600" dirty="0" smtClean="0"/>
          </a:p>
          <a:p>
            <a:r>
              <a:rPr lang="en-US" sz="2700" dirty="0" smtClean="0"/>
              <a:t>Each </a:t>
            </a:r>
            <a:r>
              <a:rPr lang="en-US" sz="2700" dirty="0"/>
              <a:t>program summary has a maximum length of 2 pages</a:t>
            </a:r>
            <a:r>
              <a:rPr lang="en-US" sz="2700" dirty="0" smtClean="0"/>
              <a:t>.</a:t>
            </a:r>
            <a:endParaRPr lang="en-US" sz="2700" dirty="0"/>
          </a:p>
          <a:p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18154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6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IV: Program Summary Accomplishments Continued</a:t>
            </a: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7010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Example 1 – If an agent has:</a:t>
            </a:r>
          </a:p>
          <a:p>
            <a:endParaRPr lang="en-US" sz="1400" dirty="0"/>
          </a:p>
          <a:p>
            <a:pPr lvl="2"/>
            <a:r>
              <a:rPr lang="en-US" dirty="0" smtClean="0"/>
              <a:t>5 annual program </a:t>
            </a:r>
            <a:r>
              <a:rPr lang="en-US" dirty="0"/>
              <a:t>summaries </a:t>
            </a:r>
            <a:r>
              <a:rPr lang="en-US" dirty="0" smtClean="0"/>
              <a:t>from </a:t>
            </a:r>
            <a:r>
              <a:rPr lang="en-US" dirty="0"/>
              <a:t>each of </a:t>
            </a:r>
            <a:r>
              <a:rPr lang="en-US" dirty="0" smtClean="0"/>
              <a:t>the top </a:t>
            </a:r>
            <a:r>
              <a:rPr lang="en-US" dirty="0"/>
              <a:t>3 </a:t>
            </a:r>
            <a:r>
              <a:rPr lang="en-US" dirty="0" smtClean="0"/>
              <a:t>program area selected</a:t>
            </a:r>
            <a:r>
              <a:rPr lang="en-US" dirty="0"/>
              <a:t>.</a:t>
            </a:r>
            <a:r>
              <a:rPr lang="en-US" dirty="0" smtClean="0"/>
              <a:t> 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total of </a:t>
            </a:r>
            <a:r>
              <a:rPr lang="en-US" dirty="0" smtClean="0"/>
              <a:t>15 annual program </a:t>
            </a:r>
            <a:r>
              <a:rPr lang="en-US" dirty="0"/>
              <a:t>summaries will </a:t>
            </a:r>
            <a:r>
              <a:rPr lang="en-US" dirty="0" smtClean="0"/>
              <a:t>be submitted</a:t>
            </a:r>
            <a:r>
              <a:rPr lang="en-US" dirty="0"/>
              <a:t>. </a:t>
            </a:r>
            <a:r>
              <a:rPr lang="en-US" dirty="0" smtClean="0"/>
              <a:t>	</a:t>
            </a:r>
            <a:endParaRPr lang="en-US" dirty="0"/>
          </a:p>
          <a:p>
            <a:pPr lvl="2"/>
            <a:r>
              <a:rPr lang="en-US" dirty="0" smtClean="0"/>
              <a:t>(</a:t>
            </a:r>
            <a:r>
              <a:rPr lang="en-US" dirty="0"/>
              <a:t>Maximum </a:t>
            </a:r>
            <a:r>
              <a:rPr lang="en-US" dirty="0" smtClean="0"/>
              <a:t>of </a:t>
            </a:r>
            <a:r>
              <a:rPr lang="en-US" dirty="0"/>
              <a:t>30 pages </a:t>
            </a:r>
            <a:r>
              <a:rPr lang="en-US" dirty="0" smtClean="0"/>
              <a:t>submitted </a:t>
            </a:r>
            <a:r>
              <a:rPr lang="en-US" dirty="0"/>
              <a:t>– </a:t>
            </a:r>
            <a:r>
              <a:rPr lang="en-US" dirty="0" smtClean="0"/>
              <a:t>2 </a:t>
            </a:r>
            <a:r>
              <a:rPr lang="en-US" dirty="0"/>
              <a:t>pages </a:t>
            </a:r>
            <a:r>
              <a:rPr lang="en-US" dirty="0" smtClean="0"/>
              <a:t>per </a:t>
            </a:r>
            <a:r>
              <a:rPr lang="en-US" dirty="0"/>
              <a:t>summary X </a:t>
            </a:r>
            <a:r>
              <a:rPr lang="en-US" dirty="0" smtClean="0"/>
              <a:t>3 program areas </a:t>
            </a:r>
            <a:r>
              <a:rPr lang="en-US" dirty="0"/>
              <a:t>X </a:t>
            </a:r>
            <a:r>
              <a:rPr lang="en-US" dirty="0" smtClean="0"/>
              <a:t>5 summaries)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4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36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IV: Program Summary Accomplishments Continued</a:t>
            </a:r>
            <a:endParaRPr 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70104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	Example 2 - if </a:t>
            </a:r>
            <a:r>
              <a:rPr lang="en-US" dirty="0"/>
              <a:t>an agent </a:t>
            </a:r>
            <a:r>
              <a:rPr lang="en-US" dirty="0" smtClean="0"/>
              <a:t>has:	</a:t>
            </a:r>
          </a:p>
          <a:p>
            <a:endParaRPr lang="en-US" sz="1500" dirty="0" smtClean="0"/>
          </a:p>
          <a:p>
            <a:pPr lvl="2"/>
            <a:r>
              <a:rPr lang="en-US" dirty="0" smtClean="0"/>
              <a:t>5 program summaries for 1</a:t>
            </a:r>
            <a:r>
              <a:rPr lang="en-US" baseline="30000" dirty="0" smtClean="0"/>
              <a:t>st</a:t>
            </a:r>
            <a:r>
              <a:rPr lang="en-US" dirty="0" smtClean="0"/>
              <a:t> program area selected.</a:t>
            </a:r>
          </a:p>
          <a:p>
            <a:pPr lvl="2"/>
            <a:r>
              <a:rPr lang="en-US" dirty="0" smtClean="0"/>
              <a:t>3 	summaries </a:t>
            </a:r>
            <a:r>
              <a:rPr lang="en-US" dirty="0"/>
              <a:t>for 2nd </a:t>
            </a:r>
            <a:r>
              <a:rPr lang="en-US" dirty="0" smtClean="0"/>
              <a:t>program </a:t>
            </a:r>
            <a:r>
              <a:rPr lang="en-US" dirty="0"/>
              <a:t>area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selected</a:t>
            </a:r>
            <a:r>
              <a:rPr lang="en-US" dirty="0"/>
              <a:t>.</a:t>
            </a:r>
            <a:endParaRPr lang="en-US" dirty="0" smtClean="0"/>
          </a:p>
          <a:p>
            <a:pPr lvl="2"/>
            <a:r>
              <a:rPr lang="en-US" dirty="0" smtClean="0"/>
              <a:t>1 annual 	program </a:t>
            </a:r>
            <a:r>
              <a:rPr lang="en-US" dirty="0"/>
              <a:t>summary for 3rd </a:t>
            </a:r>
            <a:r>
              <a:rPr lang="en-US" dirty="0" smtClean="0"/>
              <a:t>program </a:t>
            </a:r>
            <a:r>
              <a:rPr lang="en-US" dirty="0"/>
              <a:t>area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selected.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 total of </a:t>
            </a:r>
            <a:r>
              <a:rPr lang="en-US" dirty="0"/>
              <a:t>9 annual </a:t>
            </a:r>
            <a:r>
              <a:rPr lang="en-US" dirty="0" smtClean="0"/>
              <a:t>program summaries will </a:t>
            </a:r>
            <a:r>
              <a:rPr lang="en-US" dirty="0"/>
              <a:t>be submitted. </a:t>
            </a:r>
            <a:r>
              <a:rPr lang="en-US" dirty="0" smtClean="0"/>
              <a:t> </a:t>
            </a:r>
          </a:p>
          <a:p>
            <a:pPr lvl="2"/>
            <a:endParaRPr lang="en-US" sz="1700" dirty="0"/>
          </a:p>
          <a:p>
            <a:pPr lvl="0"/>
            <a:r>
              <a:rPr lang="en-US" dirty="0" smtClean="0"/>
              <a:t>Goal is to focus on the </a:t>
            </a:r>
            <a:r>
              <a:rPr lang="en-US" b="1" cap="small" dirty="0" smtClean="0"/>
              <a:t>Quality</a:t>
            </a:r>
            <a:r>
              <a:rPr lang="en-US" dirty="0" smtClean="0"/>
              <a:t> of the summaries, not </a:t>
            </a:r>
            <a:r>
              <a:rPr lang="en-US" b="1" cap="small" dirty="0" smtClean="0"/>
              <a:t>Quantity</a:t>
            </a:r>
            <a:r>
              <a:rPr lang="en-US" dirty="0" smtClean="0"/>
              <a:t> of summaries.</a:t>
            </a:r>
            <a:endParaRPr lang="en-US" dirty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67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3600" b="1" dirty="0" smtClean="0"/>
              <a:t>		</a:t>
            </a:r>
            <a:r>
              <a:rPr lang="en-US" sz="36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V:  Agent Achievement Report</a:t>
            </a:r>
            <a:endParaRPr lang="en-US" sz="36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68580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Agent </a:t>
            </a:r>
            <a:r>
              <a:rPr lang="en-US" dirty="0"/>
              <a:t>Achievement Report is the document </a:t>
            </a:r>
            <a:r>
              <a:rPr lang="en-US" dirty="0" smtClean="0"/>
              <a:t>that supports </a:t>
            </a:r>
            <a:r>
              <a:rPr lang="en-US" dirty="0"/>
              <a:t>the new </a:t>
            </a:r>
            <a:r>
              <a:rPr lang="en-US" dirty="0" smtClean="0"/>
              <a:t>Performance Appraisal </a:t>
            </a:r>
            <a:r>
              <a:rPr lang="en-US" dirty="0"/>
              <a:t>System</a:t>
            </a:r>
            <a:r>
              <a:rPr lang="en-US" dirty="0" smtClean="0"/>
              <a:t>. </a:t>
            </a:r>
          </a:p>
          <a:p>
            <a:endParaRPr lang="en-US" sz="2300" dirty="0" smtClean="0"/>
          </a:p>
          <a:p>
            <a:r>
              <a:rPr lang="en-US" dirty="0" smtClean="0"/>
              <a:t>Past </a:t>
            </a:r>
            <a:r>
              <a:rPr lang="en-US" dirty="0"/>
              <a:t>5 years maximum</a:t>
            </a:r>
            <a:r>
              <a:rPr lang="en-US" dirty="0" smtClean="0"/>
              <a:t>.</a:t>
            </a:r>
          </a:p>
          <a:p>
            <a:endParaRPr lang="en-US" sz="2300" dirty="0"/>
          </a:p>
          <a:p>
            <a:r>
              <a:rPr lang="en-US" dirty="0" smtClean="0"/>
              <a:t>Maximum </a:t>
            </a:r>
            <a:r>
              <a:rPr lang="en-US" dirty="0"/>
              <a:t>length of 4 pages for each annual Agent </a:t>
            </a:r>
            <a:r>
              <a:rPr lang="en-US" dirty="0" smtClean="0"/>
              <a:t> Achievement </a:t>
            </a:r>
            <a:r>
              <a:rPr lang="en-US" dirty="0"/>
              <a:t>Plan submitted.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Maximum of 20 pages =</a:t>
            </a:r>
            <a:r>
              <a:rPr lang="en-US" dirty="0" smtClean="0"/>
              <a:t> </a:t>
            </a:r>
            <a:r>
              <a:rPr lang="en-US" dirty="0"/>
              <a:t>4 pages per AAP X 5 </a:t>
            </a:r>
            <a:r>
              <a:rPr lang="en-US" dirty="0" smtClean="0"/>
              <a:t>		years)</a:t>
            </a:r>
          </a:p>
          <a:p>
            <a:pPr marL="0" indent="0">
              <a:buNone/>
            </a:pPr>
            <a:endParaRPr lang="en-US" sz="2300" dirty="0"/>
          </a:p>
          <a:p>
            <a:r>
              <a:rPr lang="en-US" dirty="0" smtClean="0"/>
              <a:t>Agents </a:t>
            </a:r>
            <a:r>
              <a:rPr lang="en-US" dirty="0"/>
              <a:t>must request through their DEA an additional </a:t>
            </a:r>
            <a:r>
              <a:rPr lang="en-US" dirty="0" smtClean="0"/>
              <a:t>10 </a:t>
            </a:r>
            <a:r>
              <a:rPr lang="en-US" dirty="0"/>
              <a:t>days after </a:t>
            </a:r>
            <a:r>
              <a:rPr lang="en-US" dirty="0" smtClean="0"/>
              <a:t>performance appraisal </a:t>
            </a:r>
            <a:r>
              <a:rPr lang="en-US" dirty="0"/>
              <a:t>if they wish to edit </a:t>
            </a:r>
            <a:r>
              <a:rPr lang="en-US" dirty="0" smtClean="0"/>
              <a:t>the </a:t>
            </a:r>
            <a:r>
              <a:rPr lang="en-US" dirty="0"/>
              <a:t>Agent Achievement Report prior to it </a:t>
            </a:r>
            <a:r>
              <a:rPr lang="en-US" dirty="0" smtClean="0"/>
              <a:t>being posted online</a:t>
            </a:r>
            <a:r>
              <a:rPr lang="en-US" dirty="0"/>
              <a:t>. Once online, no revisions are allowed.</a:t>
            </a:r>
          </a:p>
        </p:txBody>
      </p:sp>
    </p:spTree>
    <p:extLst>
      <p:ext uri="{BB962C8B-B14F-4D97-AF65-F5344CB8AC3E}">
        <p14:creationId xmlns:p14="http://schemas.microsoft.com/office/powerpoint/2010/main" val="21549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782762"/>
          </a:xfrm>
        </p:spPr>
        <p:txBody>
          <a:bodyPr>
            <a:normAutofit/>
          </a:bodyPr>
          <a:lstStyle/>
          <a:p>
            <a:pPr algn="r"/>
            <a:r>
              <a:rPr lang="en-US" sz="3600" b="1" dirty="0" smtClean="0"/>
              <a:t>				</a:t>
            </a:r>
            <a:r>
              <a:rPr lang="en-US" sz="36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VI: </a:t>
            </a:r>
            <a:r>
              <a:rPr lang="en-US" sz="28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Administrative Forms </a:t>
            </a:r>
            <a:br>
              <a:rPr lang="en-US" sz="2800" dirty="0" smtClean="0">
                <a:solidFill>
                  <a:schemeClr val="accent1"/>
                </a:solidFill>
                <a:latin typeface="Cambria" panose="02040503050406030204" pitchFamily="18" charset="0"/>
              </a:rPr>
            </a:br>
            <a:r>
              <a:rPr lang="en-US" sz="2800" dirty="0">
                <a:solidFill>
                  <a:schemeClr val="accent1"/>
                </a:solidFill>
                <a:latin typeface="Cambria" panose="02040503050406030204" pitchFamily="18" charset="0"/>
              </a:rPr>
              <a:t>	</a:t>
            </a:r>
            <a:r>
              <a:rPr lang="en-US" sz="28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			</a:t>
            </a:r>
            <a:r>
              <a:rPr lang="en-US" sz="22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(to be added as packet proceeds through review. CEA not expected to include blank sheets in packet)</a:t>
            </a:r>
            <a:endParaRPr lang="en-US" sz="22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209800"/>
            <a:ext cx="7162800" cy="4068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Intent </a:t>
            </a:r>
            <a:r>
              <a:rPr lang="en-US" dirty="0"/>
              <a:t>to Apply for Promotion (CEA includes</a:t>
            </a:r>
            <a:r>
              <a:rPr lang="en-US" dirty="0" smtClean="0"/>
              <a:t>)</a:t>
            </a:r>
          </a:p>
          <a:p>
            <a:endParaRPr lang="en-US" sz="2100" dirty="0"/>
          </a:p>
          <a:p>
            <a:r>
              <a:rPr lang="en-US" dirty="0" smtClean="0"/>
              <a:t>Regional </a:t>
            </a:r>
            <a:r>
              <a:rPr lang="en-US" dirty="0"/>
              <a:t>Peer Review </a:t>
            </a:r>
            <a:r>
              <a:rPr lang="en-US" dirty="0" smtClean="0"/>
              <a:t>Committee Recommendation</a:t>
            </a:r>
          </a:p>
          <a:p>
            <a:endParaRPr lang="en-US" sz="2100" dirty="0"/>
          </a:p>
          <a:p>
            <a:r>
              <a:rPr lang="en-US" dirty="0" smtClean="0"/>
              <a:t>Regional </a:t>
            </a:r>
            <a:r>
              <a:rPr lang="en-US" dirty="0"/>
              <a:t>Leadership Team </a:t>
            </a:r>
            <a:r>
              <a:rPr lang="en-US" dirty="0" smtClean="0"/>
              <a:t>Recommendation</a:t>
            </a:r>
          </a:p>
          <a:p>
            <a:endParaRPr lang="en-US" sz="2100" dirty="0"/>
          </a:p>
          <a:p>
            <a:r>
              <a:rPr lang="en-US" dirty="0" smtClean="0"/>
              <a:t>State </a:t>
            </a:r>
            <a:r>
              <a:rPr lang="en-US" dirty="0"/>
              <a:t>Peer Review </a:t>
            </a:r>
            <a:r>
              <a:rPr lang="en-US" dirty="0" smtClean="0"/>
              <a:t>Committee Recommendation</a:t>
            </a:r>
          </a:p>
          <a:p>
            <a:endParaRPr lang="en-US" sz="2100" dirty="0"/>
          </a:p>
          <a:p>
            <a:r>
              <a:rPr lang="en-US" dirty="0" smtClean="0"/>
              <a:t>Associate </a:t>
            </a:r>
            <a:r>
              <a:rPr lang="en-US" dirty="0"/>
              <a:t>Director/Program Director </a:t>
            </a:r>
            <a:r>
              <a:rPr lang="en-US" dirty="0" smtClean="0"/>
              <a:t>				 Recommendation </a:t>
            </a:r>
            <a:r>
              <a:rPr lang="en-US" dirty="0"/>
              <a:t>(as appropriate)</a:t>
            </a:r>
          </a:p>
        </p:txBody>
      </p:sp>
    </p:spTree>
    <p:extLst>
      <p:ext uri="{BB962C8B-B14F-4D97-AF65-F5344CB8AC3E}">
        <p14:creationId xmlns:p14="http://schemas.microsoft.com/office/powerpoint/2010/main" val="12726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782762"/>
          </a:xfrm>
        </p:spPr>
        <p:txBody>
          <a:bodyPr>
            <a:normAutofit/>
          </a:bodyPr>
          <a:lstStyle/>
          <a:p>
            <a:pPr algn="r"/>
            <a:r>
              <a:rPr lang="en-US" sz="3600" b="1" dirty="0" smtClean="0"/>
              <a:t>				</a:t>
            </a:r>
            <a:endParaRPr lang="en-US" sz="22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438400"/>
            <a:ext cx="7162800" cy="40687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Questions??</a:t>
            </a:r>
          </a:p>
        </p:txBody>
      </p:sp>
    </p:spTree>
    <p:extLst>
      <p:ext uri="{BB962C8B-B14F-4D97-AF65-F5344CB8AC3E}">
        <p14:creationId xmlns:p14="http://schemas.microsoft.com/office/powerpoint/2010/main" val="2063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Putting Your Agent </a:t>
            </a:r>
            <a:b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Promotion Packet Together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7400"/>
            <a:ext cx="7239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Section I – Vitae</a:t>
            </a:r>
          </a:p>
          <a:p>
            <a:pPr marL="0" indent="0">
              <a:buNone/>
            </a:pPr>
            <a:r>
              <a:rPr lang="en-US" dirty="0" smtClean="0"/>
              <a:t>Section II – Job Responsibilities</a:t>
            </a:r>
          </a:p>
          <a:p>
            <a:pPr marL="0" indent="0">
              <a:buNone/>
            </a:pPr>
            <a:r>
              <a:rPr lang="en-US" dirty="0" smtClean="0"/>
              <a:t>Section III – Abstract</a:t>
            </a:r>
          </a:p>
          <a:p>
            <a:pPr marL="0" indent="0">
              <a:buNone/>
            </a:pPr>
            <a:r>
              <a:rPr lang="en-US" dirty="0" smtClean="0"/>
              <a:t>Section IV – Program Summary of        		                                  						   Accomplishments</a:t>
            </a:r>
          </a:p>
          <a:p>
            <a:pPr marL="0" indent="0">
              <a:buNone/>
            </a:pPr>
            <a:r>
              <a:rPr lang="en-US" dirty="0" smtClean="0"/>
              <a:t>Section V – Agent Achievement Report</a:t>
            </a:r>
          </a:p>
          <a:p>
            <a:pPr marL="0" indent="0">
              <a:buNone/>
            </a:pPr>
            <a:r>
              <a:rPr lang="en-US" dirty="0" smtClean="0"/>
              <a:t>Section VI – Administrative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3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Appendix III</a:t>
            </a:r>
            <a:b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</a:br>
            <a: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Guidelines for Assembling</a:t>
            </a:r>
            <a:endParaRPr lang="en-US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884630"/>
            <a:ext cx="7010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/>
              <a:t>Times New Roman font, size 11 or </a:t>
            </a:r>
            <a:r>
              <a:rPr lang="en-US" dirty="0" smtClean="0"/>
              <a:t>             12</a:t>
            </a:r>
            <a:r>
              <a:rPr lang="en-US" dirty="0"/>
              <a:t>, with single spaced text and 1 inch </a:t>
            </a:r>
            <a:r>
              <a:rPr lang="en-US" dirty="0" smtClean="0"/>
              <a:t> margins </a:t>
            </a:r>
            <a:r>
              <a:rPr lang="en-US" dirty="0"/>
              <a:t>at the </a:t>
            </a:r>
            <a:r>
              <a:rPr lang="en-US" dirty="0" smtClean="0"/>
              <a:t>top, bottom </a:t>
            </a:r>
            <a:r>
              <a:rPr lang="en-US" dirty="0"/>
              <a:t>and sides </a:t>
            </a:r>
            <a:r>
              <a:rPr lang="en-US" dirty="0" smtClean="0"/>
              <a:t>of each </a:t>
            </a:r>
            <a:r>
              <a:rPr lang="en-US" dirty="0"/>
              <a:t>numbered page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All </a:t>
            </a:r>
            <a:r>
              <a:rPr lang="en-US" dirty="0"/>
              <a:t>materials should be </a:t>
            </a:r>
            <a:r>
              <a:rPr lang="en-US" dirty="0" smtClean="0"/>
              <a:t>organized </a:t>
            </a:r>
            <a:r>
              <a:rPr lang="en-US" dirty="0"/>
              <a:t>by </a:t>
            </a:r>
            <a:r>
              <a:rPr lang="en-US" dirty="0" smtClean="0"/>
              <a:t>sections and </a:t>
            </a:r>
            <a:r>
              <a:rPr lang="en-US" dirty="0"/>
              <a:t>formatted as a pdf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1. Title Page </a:t>
            </a:r>
            <a:endParaRPr lang="en-US" sz="22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524000"/>
            <a:ext cx="7086600" cy="518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b="1" dirty="0"/>
              <a:t>Texas A&amp;M AgriLife Extension Service/Cooperative Extension Program Career Ladder Promotion </a:t>
            </a:r>
            <a:r>
              <a:rPr lang="en-US" sz="2000" b="1" dirty="0" smtClean="0"/>
              <a:t>Packet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a. </a:t>
            </a:r>
            <a:r>
              <a:rPr lang="en-US" sz="2000" dirty="0" smtClean="0"/>
              <a:t>Name</a:t>
            </a:r>
          </a:p>
          <a:p>
            <a:pPr marL="0" indent="0">
              <a:buNone/>
            </a:pPr>
            <a:r>
              <a:rPr lang="en-US" sz="2000" b="1" dirty="0" smtClean="0"/>
              <a:t>b. </a:t>
            </a:r>
            <a:r>
              <a:rPr lang="en-US" sz="2000" dirty="0" smtClean="0"/>
              <a:t>Current Level:</a:t>
            </a:r>
          </a:p>
          <a:p>
            <a:pPr marL="0" indent="0">
              <a:buNone/>
            </a:pPr>
            <a:r>
              <a:rPr lang="en-US" sz="2000" dirty="0" smtClean="0"/>
              <a:t>     Date of appointment to current level:</a:t>
            </a:r>
          </a:p>
          <a:p>
            <a:pPr marL="0" indent="0">
              <a:buNone/>
            </a:pPr>
            <a:r>
              <a:rPr lang="en-US" sz="2000" b="1" dirty="0" smtClean="0"/>
              <a:t>c. </a:t>
            </a:r>
            <a:r>
              <a:rPr lang="en-US" sz="2000" dirty="0" smtClean="0"/>
              <a:t>Proposed Level:</a:t>
            </a:r>
          </a:p>
          <a:p>
            <a:pPr marL="0" indent="0">
              <a:buNone/>
            </a:pPr>
            <a:r>
              <a:rPr lang="en-US" sz="2000" b="1" dirty="0" smtClean="0"/>
              <a:t>d. </a:t>
            </a:r>
            <a:r>
              <a:rPr lang="en-US" sz="2000" dirty="0" smtClean="0"/>
              <a:t>Total years in Extension work with Texas A&amp;M AgriLife Extension 	Service/CEP:</a:t>
            </a:r>
          </a:p>
          <a:p>
            <a:pPr marL="0" indent="0">
              <a:buNone/>
            </a:pPr>
            <a:r>
              <a:rPr lang="en-US" sz="2000" dirty="0" smtClean="0"/>
              <a:t>    	Official Professional Experience Equivalency Ratio:</a:t>
            </a:r>
          </a:p>
          <a:p>
            <a:pPr marL="0" indent="0">
              <a:buNone/>
            </a:pPr>
            <a:r>
              <a:rPr lang="en-US" sz="2000" dirty="0" smtClean="0"/>
              <a:t> 	Total years of professional experience:</a:t>
            </a:r>
          </a:p>
          <a:p>
            <a:pPr marL="0" indent="0">
              <a:buNone/>
            </a:pPr>
            <a:r>
              <a:rPr lang="en-US" sz="2000" dirty="0" smtClean="0"/>
              <a:t>  	(By June 1 of submission year)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e. </a:t>
            </a:r>
            <a:r>
              <a:rPr lang="en-US" sz="2000" dirty="0" smtClean="0"/>
              <a:t>Current Position Title:</a:t>
            </a:r>
          </a:p>
          <a:p>
            <a:pPr marL="0" indent="0">
              <a:buNone/>
            </a:pPr>
            <a:r>
              <a:rPr lang="en-US" sz="2000" dirty="0" smtClean="0"/>
              <a:t>   				  Years in Present Position:</a:t>
            </a:r>
          </a:p>
          <a:p>
            <a:pPr marL="0" indent="0">
              <a:buNone/>
            </a:pPr>
            <a:r>
              <a:rPr lang="en-US" sz="2000" dirty="0" smtClean="0"/>
              <a:t>  				   County(</a:t>
            </a:r>
            <a:r>
              <a:rPr lang="en-US" sz="2000" dirty="0" err="1" smtClean="0"/>
              <a:t>ies</a:t>
            </a:r>
            <a:r>
              <a:rPr lang="en-US" sz="2000" dirty="0" smtClean="0"/>
              <a:t>)/District: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95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2. Table of Contents </a:t>
            </a:r>
            <a:b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600200"/>
            <a:ext cx="68580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Section I: Curriculum Vitae</a:t>
            </a:r>
          </a:p>
          <a:p>
            <a:r>
              <a:rPr lang="en-US" dirty="0" smtClean="0"/>
              <a:t>The curriculum vitae should reflect the activities/accomplishments of the agent’s entire Extension career</a:t>
            </a:r>
          </a:p>
          <a:p>
            <a:r>
              <a:rPr lang="en-US" dirty="0" smtClean="0"/>
              <a:t>Vitae achievements should be listed within heading in date order with most recent listed first. </a:t>
            </a:r>
          </a:p>
          <a:p>
            <a:r>
              <a:rPr lang="en-US" dirty="0" smtClean="0"/>
              <a:t>Specify month and year of accomplishment listed. Utilize following format: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06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4000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I: Curriculum Vitae</a:t>
            </a:r>
            <a:endParaRPr lang="en-US" sz="40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7315200" cy="4953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A. 	</a:t>
            </a:r>
            <a:r>
              <a:rPr lang="en-US" u="sng" dirty="0" smtClean="0"/>
              <a:t>Personal Background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800" dirty="0" smtClean="0"/>
              <a:t>	(Name</a:t>
            </a:r>
            <a:r>
              <a:rPr lang="en-US" sz="2800" dirty="0"/>
              <a:t>, Title, Location)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.	</a:t>
            </a:r>
            <a:r>
              <a:rPr lang="en-US" u="sng" dirty="0" smtClean="0"/>
              <a:t>Academic Background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2800" dirty="0" smtClean="0"/>
              <a:t>     	(Education</a:t>
            </a:r>
            <a:r>
              <a:rPr lang="en-US" sz="2800" dirty="0"/>
              <a:t>: including institutions, </a:t>
            </a:r>
            <a:r>
              <a:rPr lang="en-US" sz="2800" dirty="0" smtClean="0"/>
              <a:t>					locations</a:t>
            </a:r>
            <a:r>
              <a:rPr lang="en-US" sz="2800" dirty="0"/>
              <a:t>, </a:t>
            </a:r>
            <a:r>
              <a:rPr lang="en-US" sz="2800" dirty="0" smtClean="0"/>
              <a:t>dates and </a:t>
            </a:r>
            <a:r>
              <a:rPr lang="en-US" sz="2800" dirty="0"/>
              <a:t>degrees </a:t>
            </a:r>
            <a:r>
              <a:rPr lang="en-US" sz="2800" dirty="0" smtClean="0"/>
              <a:t>awarded. 			Certifications</a:t>
            </a:r>
            <a:r>
              <a:rPr lang="en-US" sz="2800" dirty="0"/>
              <a:t>)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.	</a:t>
            </a:r>
            <a:r>
              <a:rPr lang="en-US" u="sng" dirty="0" smtClean="0"/>
              <a:t>Professional </a:t>
            </a:r>
            <a:r>
              <a:rPr lang="en-US" u="sng" dirty="0"/>
              <a:t>and Academic </a:t>
            </a:r>
            <a:r>
              <a:rPr lang="en-US" u="sng" dirty="0" smtClean="0"/>
              <a:t>Appointments</a:t>
            </a:r>
            <a:endParaRPr lang="en-US" u="sng" dirty="0"/>
          </a:p>
          <a:p>
            <a:pPr marL="0" indent="0">
              <a:buNone/>
            </a:pPr>
            <a:r>
              <a:rPr lang="en-US" sz="2800" dirty="0" smtClean="0"/>
              <a:t>   	(</a:t>
            </a:r>
            <a:r>
              <a:rPr lang="en-US" sz="2800" dirty="0"/>
              <a:t>Former and </a:t>
            </a:r>
            <a:r>
              <a:rPr lang="en-US" sz="2800" dirty="0" smtClean="0"/>
              <a:t>present </a:t>
            </a:r>
            <a:r>
              <a:rPr lang="en-US" sz="2800" dirty="0"/>
              <a:t>professional employment </a:t>
            </a:r>
            <a:r>
              <a:rPr lang="en-US" sz="2800" dirty="0" smtClean="0"/>
              <a:t>		with years </a:t>
            </a:r>
            <a:r>
              <a:rPr lang="en-US" sz="2800" dirty="0"/>
              <a:t>and dates of </a:t>
            </a:r>
            <a:r>
              <a:rPr lang="en-US" sz="2800" dirty="0" smtClean="0"/>
              <a:t>service, most </a:t>
            </a:r>
            <a:r>
              <a:rPr lang="en-US" sz="2800" dirty="0"/>
              <a:t>recent first.)</a:t>
            </a:r>
          </a:p>
        </p:txBody>
      </p:sp>
    </p:spTree>
    <p:extLst>
      <p:ext uri="{BB962C8B-B14F-4D97-AF65-F5344CB8AC3E}">
        <p14:creationId xmlns:p14="http://schemas.microsoft.com/office/powerpoint/2010/main" val="353167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			</a:t>
            </a:r>
            <a: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I: Curriculum Vitae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71628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100" dirty="0"/>
              <a:t>D</a:t>
            </a:r>
            <a:r>
              <a:rPr lang="en-US" sz="5100" dirty="0" smtClean="0"/>
              <a:t>. </a:t>
            </a:r>
            <a:r>
              <a:rPr lang="en-US" sz="5100" u="sng" dirty="0"/>
              <a:t>Program and Organizational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Extension/Non-Extension </a:t>
            </a:r>
            <a:r>
              <a:rPr lang="en-US" sz="3400" dirty="0"/>
              <a:t>Educational Resources Developed. </a:t>
            </a:r>
            <a:r>
              <a:rPr lang="en-US" sz="3400" dirty="0" smtClean="0"/>
              <a:t>Use </a:t>
            </a:r>
            <a:r>
              <a:rPr lang="en-US" sz="3400" dirty="0" smtClean="0"/>
              <a:t>proper </a:t>
            </a:r>
            <a:r>
              <a:rPr lang="en-US" sz="3400" dirty="0" smtClean="0"/>
              <a:t>citation </a:t>
            </a:r>
            <a:r>
              <a:rPr lang="en-US" sz="3400" dirty="0"/>
              <a:t>showing role, date; identify whether </a:t>
            </a:r>
            <a:r>
              <a:rPr lang="en-US" sz="3400" dirty="0" smtClean="0"/>
              <a:t>original </a:t>
            </a:r>
            <a:r>
              <a:rPr lang="en-US" sz="3400" dirty="0"/>
              <a:t>or </a:t>
            </a:r>
            <a:r>
              <a:rPr lang="en-US" sz="3400" dirty="0" smtClean="0"/>
              <a:t>an adaptation</a:t>
            </a:r>
            <a:r>
              <a:rPr lang="en-US" sz="34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Material Resources – Sponsorships, donations, </a:t>
            </a:r>
            <a:r>
              <a:rPr lang="en-US" sz="3400" dirty="0"/>
              <a:t>g</a:t>
            </a:r>
            <a:r>
              <a:rPr lang="en-US" sz="3400" dirty="0" smtClean="0"/>
              <a:t>rants </a:t>
            </a:r>
            <a:r>
              <a:rPr lang="en-US" sz="3400" dirty="0"/>
              <a:t>and other financial support received from all </a:t>
            </a:r>
            <a:r>
              <a:rPr lang="en-US" sz="3400" dirty="0" smtClean="0"/>
              <a:t>sources.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Supervision/Mentoring</a:t>
            </a:r>
            <a:endParaRPr lang="en-US" sz="3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Major </a:t>
            </a:r>
            <a:r>
              <a:rPr lang="en-US" sz="3400" dirty="0"/>
              <a:t>Program Presentations </a:t>
            </a:r>
            <a:r>
              <a:rPr lang="en-US" sz="3400" dirty="0" smtClean="0"/>
              <a:t>(at </a:t>
            </a:r>
            <a:r>
              <a:rPr lang="en-US" sz="3400" dirty="0" smtClean="0"/>
              <a:t>county/district/state/national/international </a:t>
            </a:r>
            <a:r>
              <a:rPr lang="en-US" sz="3400" dirty="0" smtClean="0"/>
              <a:t>events</a:t>
            </a:r>
            <a:r>
              <a:rPr lang="en-US" sz="3400" dirty="0"/>
              <a:t>. Include </a:t>
            </a:r>
            <a:r>
              <a:rPr lang="en-US" sz="3400" dirty="0" smtClean="0"/>
              <a:t>title, group </a:t>
            </a:r>
            <a:r>
              <a:rPr lang="en-US" sz="3400" dirty="0"/>
              <a:t>reached, role and date.)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Publications/Reports </a:t>
            </a:r>
            <a:r>
              <a:rPr lang="en-US" sz="3400" dirty="0"/>
              <a:t>(major efforts, including thesis/dissertation). </a:t>
            </a:r>
            <a:r>
              <a:rPr lang="en-US" sz="3400" dirty="0" smtClean="0"/>
              <a:t>Include </a:t>
            </a:r>
            <a:r>
              <a:rPr lang="en-US" sz="3400" dirty="0" smtClean="0"/>
              <a:t>title</a:t>
            </a:r>
            <a:r>
              <a:rPr lang="en-US" sz="3400" dirty="0"/>
              <a:t>, role, and date or use proper citation showing role.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Result </a:t>
            </a:r>
            <a:r>
              <a:rPr lang="en-US" sz="3400" dirty="0"/>
              <a:t>Demonstrations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Summarize </a:t>
            </a:r>
            <a:r>
              <a:rPr lang="en-US" sz="3400" dirty="0"/>
              <a:t>mass </a:t>
            </a:r>
            <a:r>
              <a:rPr lang="en-US" sz="3400" dirty="0" smtClean="0"/>
              <a:t>and social media </a:t>
            </a:r>
            <a:r>
              <a:rPr lang="en-US" sz="3400" dirty="0"/>
              <a:t>contributions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400" dirty="0" smtClean="0"/>
              <a:t>Summarize </a:t>
            </a:r>
            <a:r>
              <a:rPr lang="en-US" sz="3400" dirty="0"/>
              <a:t>newsletters developed over </a:t>
            </a:r>
            <a:r>
              <a:rPr lang="en-US" sz="3400" dirty="0" smtClean="0"/>
              <a:t>Extension career</a:t>
            </a:r>
            <a:r>
              <a:rPr lang="en-US" sz="3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24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			</a:t>
            </a:r>
            <a: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I: Curriculum Vitae Cont</a:t>
            </a:r>
            <a:r>
              <a:rPr lang="en-US" dirty="0" smtClean="0">
                <a:solidFill>
                  <a:schemeClr val="accent1"/>
                </a:solidFill>
              </a:rPr>
              <a:t>inued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600200"/>
            <a:ext cx="6858000" cy="49530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5100" dirty="0">
                <a:solidFill>
                  <a:prstClr val="black"/>
                </a:solidFill>
              </a:rPr>
              <a:t>E</a:t>
            </a:r>
            <a:r>
              <a:rPr lang="en-US" sz="5100" dirty="0" smtClean="0">
                <a:solidFill>
                  <a:prstClr val="black"/>
                </a:solidFill>
              </a:rPr>
              <a:t>. </a:t>
            </a:r>
            <a:r>
              <a:rPr lang="en-US" sz="5100" u="sng" dirty="0" smtClean="0">
                <a:solidFill>
                  <a:prstClr val="black"/>
                </a:solidFill>
              </a:rPr>
              <a:t>Committee Involvement</a:t>
            </a:r>
            <a:endParaRPr lang="en-US" sz="5100" u="sng" dirty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 smtClean="0"/>
              <a:t>Internal</a:t>
            </a:r>
            <a:r>
              <a:rPr lang="en-US" sz="3000" dirty="0"/>
              <a:t>: </a:t>
            </a:r>
            <a:r>
              <a:rPr lang="en-US" sz="3000" dirty="0" smtClean="0"/>
              <a:t>  Extension </a:t>
            </a:r>
            <a:r>
              <a:rPr lang="en-US" sz="3000" dirty="0"/>
              <a:t>Committees and Task Forces with </a:t>
            </a:r>
            <a:r>
              <a:rPr lang="en-US" sz="3000" dirty="0" smtClean="0"/>
              <a:t>			</a:t>
            </a:r>
            <a:r>
              <a:rPr lang="en-US" sz="3000" dirty="0" smtClean="0"/>
              <a:t>dates</a:t>
            </a:r>
            <a:r>
              <a:rPr lang="en-US" sz="3000" dirty="0"/>
              <a:t>, listing most </a:t>
            </a:r>
            <a:r>
              <a:rPr lang="en-US" sz="3000" dirty="0" smtClean="0"/>
              <a:t>recent first</a:t>
            </a:r>
            <a:r>
              <a:rPr lang="en-US" sz="3000" dirty="0"/>
              <a:t>.</a:t>
            </a:r>
          </a:p>
          <a:p>
            <a:pPr marL="0" indent="0">
              <a:buNone/>
            </a:pPr>
            <a:endParaRPr lang="en-US" sz="3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 smtClean="0"/>
              <a:t>External:  Collaborations </a:t>
            </a:r>
            <a:r>
              <a:rPr lang="en-US" sz="3000" dirty="0"/>
              <a:t>with organizations, industry, </a:t>
            </a:r>
            <a:r>
              <a:rPr lang="en-US" sz="3000" dirty="0" smtClean="0"/>
              <a:t>			</a:t>
            </a:r>
            <a:r>
              <a:rPr lang="en-US" sz="3000" dirty="0" smtClean="0"/>
              <a:t>etc</a:t>
            </a:r>
            <a:r>
              <a:rPr lang="en-US" sz="3000" dirty="0"/>
              <a:t>. indicating </a:t>
            </a:r>
            <a:r>
              <a:rPr lang="en-US" sz="3000" dirty="0" smtClean="0"/>
              <a:t>role, relationship</a:t>
            </a:r>
            <a:r>
              <a:rPr lang="en-US" sz="3000" dirty="0"/>
              <a:t>.</a:t>
            </a:r>
          </a:p>
          <a:p>
            <a:pPr marL="0" indent="0">
              <a:buNone/>
            </a:pPr>
            <a:endParaRPr lang="en-US" sz="4000" dirty="0" smtClean="0"/>
          </a:p>
          <a:p>
            <a:pPr marL="0" lvl="0" indent="0">
              <a:buNone/>
            </a:pPr>
            <a:r>
              <a:rPr lang="en-US" sz="5100" dirty="0" smtClean="0">
                <a:solidFill>
                  <a:prstClr val="black"/>
                </a:solidFill>
              </a:rPr>
              <a:t>F. </a:t>
            </a:r>
            <a:r>
              <a:rPr lang="en-US" sz="5100" u="sng" dirty="0" smtClean="0">
                <a:solidFill>
                  <a:prstClr val="black"/>
                </a:solidFill>
              </a:rPr>
              <a:t>Professional Development</a:t>
            </a:r>
            <a:endParaRPr lang="en-US" sz="5100" u="sng" dirty="0">
              <a:solidFill>
                <a:prstClr val="black"/>
              </a:solidFill>
            </a:endParaRPr>
          </a:p>
          <a:p>
            <a:pPr lvl="1" defTabSz="117475">
              <a:buFont typeface="Arial" panose="020B0604020202020204" pitchFamily="34" charset="0"/>
              <a:buChar char="•"/>
            </a:pPr>
            <a:r>
              <a:rPr lang="en-US" dirty="0" smtClean="0"/>
              <a:t>Professional </a:t>
            </a:r>
            <a:r>
              <a:rPr lang="en-US" dirty="0"/>
              <a:t>Development Activities </a:t>
            </a:r>
            <a:r>
              <a:rPr lang="en-US" dirty="0" smtClean="0"/>
              <a:t>				 (regional/district/state/national/international conferences</a:t>
            </a:r>
            <a:r>
              <a:rPr lang="en-US" dirty="0"/>
              <a:t>). Note if made a presentation or attended </a:t>
            </a:r>
            <a:r>
              <a:rPr lang="en-US" dirty="0" smtClean="0"/>
              <a:t>only.</a:t>
            </a:r>
          </a:p>
          <a:p>
            <a:pPr lvl="1" defTabSz="117475">
              <a:buFont typeface="Arial" panose="020B0604020202020204" pitchFamily="34" charset="0"/>
              <a:buChar char="•"/>
            </a:pPr>
            <a:r>
              <a:rPr lang="en-US" dirty="0" smtClean="0"/>
              <a:t>Non-degree related courses.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b="1" dirty="0" smtClean="0"/>
              <a:t>			</a:t>
            </a:r>
            <a:r>
              <a:rPr lang="en-US" dirty="0" smtClean="0">
                <a:solidFill>
                  <a:schemeClr val="accent1"/>
                </a:solidFill>
                <a:latin typeface="Cambria" panose="02040503050406030204" pitchFamily="18" charset="0"/>
              </a:rPr>
              <a:t>Section I: Curriculum Vitae Continued</a:t>
            </a:r>
            <a:endParaRPr lang="en-US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0"/>
            <a:ext cx="67818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</a:t>
            </a:r>
            <a:r>
              <a:rPr lang="en-US" dirty="0" smtClean="0"/>
              <a:t>. </a:t>
            </a:r>
            <a:r>
              <a:rPr lang="en-US" u="sng" dirty="0"/>
              <a:t>Professional Organizations/Service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Memberships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Leadership Roles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Other </a:t>
            </a:r>
            <a:r>
              <a:rPr lang="en-US" dirty="0" smtClean="0"/>
              <a:t>Organizations and Service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</a:t>
            </a:r>
            <a:r>
              <a:rPr lang="en-US" dirty="0" smtClean="0"/>
              <a:t>. </a:t>
            </a:r>
            <a:r>
              <a:rPr lang="en-US" u="sng" dirty="0"/>
              <a:t>Awards and </a:t>
            </a:r>
            <a:r>
              <a:rPr lang="en-US" u="sng" dirty="0" smtClean="0"/>
              <a:t>Recognition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Professional Associations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AgriLife Agency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	Community/Other Organizations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665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reerLadder_Ba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CareerLadder_Bading</Template>
  <TotalTime>542</TotalTime>
  <Words>609</Words>
  <Application>Microsoft Office PowerPoint</Application>
  <PresentationFormat>On-screen Show (4:3)</PresentationFormat>
  <Paragraphs>131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CareerLadder_Bading</vt:lpstr>
      <vt:lpstr>  Professional Career Ladder  System Guidelines  Promotion Packet County Extension Agents</vt:lpstr>
      <vt:lpstr> Putting Your Agent  Promotion Packet Together </vt:lpstr>
      <vt:lpstr>Appendix III Guidelines for Assembling</vt:lpstr>
      <vt:lpstr>1. Title Page </vt:lpstr>
      <vt:lpstr>2. Table of Contents  </vt:lpstr>
      <vt:lpstr>Section I: Curriculum Vitae</vt:lpstr>
      <vt:lpstr>   Section I: Curriculum Vitae Continued</vt:lpstr>
      <vt:lpstr>   Section I: Curriculum Vitae Continued</vt:lpstr>
      <vt:lpstr>   Section I: Curriculum Vitae Continued</vt:lpstr>
      <vt:lpstr>  Section II:  Current Job Responsibilities</vt:lpstr>
      <vt:lpstr>Section III: Abstract</vt:lpstr>
      <vt:lpstr>Section IV: Program Summary Accomplishments</vt:lpstr>
      <vt:lpstr>Section IV: Program Summary Accomplishments (Continued)</vt:lpstr>
      <vt:lpstr>Section IV: Program Summary Accomplishments Continued</vt:lpstr>
      <vt:lpstr>Section IV: Program Summary Accomplishments Continued</vt:lpstr>
      <vt:lpstr>  Section V:  Agent Achievement Report</vt:lpstr>
      <vt:lpstr>    Section VI: Administrative Forms      (to be added as packet proceeds through review. CEA not expected to include blank sheets in packet)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CAREER LADDER SYSTEM GUIDELINES FOR COUNTY EXTENSION AGENTS</dc:title>
  <dc:creator>Jocelin Villarreal</dc:creator>
  <cp:lastModifiedBy>Michael Clawson</cp:lastModifiedBy>
  <cp:revision>48</cp:revision>
  <cp:lastPrinted>2016-04-27T19:33:34Z</cp:lastPrinted>
  <dcterms:created xsi:type="dcterms:W3CDTF">2016-04-11T18:51:54Z</dcterms:created>
  <dcterms:modified xsi:type="dcterms:W3CDTF">2016-05-10T13:51:26Z</dcterms:modified>
</cp:coreProperties>
</file>